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media1.mov" ContentType="video/unknown"/>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s>

</file>

<file path=ppt/media/image1.jpeg>
</file>

<file path=ppt/media/image1.png>
</file>

<file path=ppt/media/image1.tif>
</file>

<file path=ppt/media/image10.png>
</file>

<file path=ppt/media/image10.tif>
</file>

<file path=ppt/media/image11.png>
</file>

<file path=ppt/media/image11.tif>
</file>

<file path=ppt/media/image12.png>
</file>

<file path=ppt/media/image12.t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t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t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tif>
</file>

<file path=ppt/media/image6.png>
</file>

<file path=ppt/media/image6.tif>
</file>

<file path=ppt/media/image7.png>
</file>

<file path=ppt/media/image7.tif>
</file>

<file path=ppt/media/image8.png>
</file>

<file path=ppt/media/image8.tif>
</file>

<file path=ppt/media/image9.png>
</file>

<file path=ppt/media/image9.tif>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35" name="Shape 335"/>
          <p:cNvSpPr/>
          <p:nvPr>
            <p:ph type="sldImg"/>
          </p:nvPr>
        </p:nvSpPr>
        <p:spPr>
          <a:xfrm>
            <a:off x="1143000" y="685800"/>
            <a:ext cx="4572000" cy="3429000"/>
          </a:xfrm>
          <a:prstGeom prst="rect">
            <a:avLst/>
          </a:prstGeom>
        </p:spPr>
        <p:txBody>
          <a:bodyPr/>
          <a:lstStyle/>
          <a:p>
            <a:pPr/>
          </a:p>
        </p:txBody>
      </p:sp>
      <p:sp>
        <p:nvSpPr>
          <p:cNvPr id="336" name="Shape 33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61.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Relationships>

</file>

<file path=ppt/notesSlides/_rels/notesSlide44.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72.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7" name="Shape 1047"/>
          <p:cNvSpPr/>
          <p:nvPr>
            <p:ph type="sldImg"/>
          </p:nvPr>
        </p:nvSpPr>
        <p:spPr>
          <a:prstGeom prst="rect">
            <a:avLst/>
          </a:prstGeom>
        </p:spPr>
        <p:txBody>
          <a:bodyPr/>
          <a:lstStyle/>
          <a:p>
            <a:pPr/>
          </a:p>
        </p:txBody>
      </p:sp>
      <p:sp>
        <p:nvSpPr>
          <p:cNvPr id="1048" name="Shape 1048"/>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1" name="Shape 1511"/>
          <p:cNvSpPr/>
          <p:nvPr>
            <p:ph type="sldImg"/>
          </p:nvPr>
        </p:nvSpPr>
        <p:spPr>
          <a:prstGeom prst="rect">
            <a:avLst/>
          </a:prstGeom>
        </p:spPr>
        <p:txBody>
          <a:bodyPr/>
          <a:lstStyle/>
          <a:p>
            <a:pPr/>
          </a:p>
        </p:txBody>
      </p:sp>
      <p:sp>
        <p:nvSpPr>
          <p:cNvPr id="1512" name="Shape 1512"/>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8" name="Shape 1538"/>
          <p:cNvSpPr/>
          <p:nvPr>
            <p:ph type="sldImg"/>
          </p:nvPr>
        </p:nvSpPr>
        <p:spPr>
          <a:prstGeom prst="rect">
            <a:avLst/>
          </a:prstGeom>
        </p:spPr>
        <p:txBody>
          <a:bodyPr/>
          <a:lstStyle/>
          <a:p>
            <a:pPr/>
          </a:p>
        </p:txBody>
      </p:sp>
      <p:sp>
        <p:nvSpPr>
          <p:cNvPr id="1539" name="Shape 1539"/>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3" name="Shape 1543"/>
          <p:cNvSpPr/>
          <p:nvPr>
            <p:ph type="sldImg"/>
          </p:nvPr>
        </p:nvSpPr>
        <p:spPr>
          <a:prstGeom prst="rect">
            <a:avLst/>
          </a:prstGeom>
        </p:spPr>
        <p:txBody>
          <a:bodyPr/>
          <a:lstStyle/>
          <a:p>
            <a:pPr/>
          </a:p>
        </p:txBody>
      </p:sp>
      <p:sp>
        <p:nvSpPr>
          <p:cNvPr id="1544" name="Shape 1544"/>
          <p:cNvSpPr/>
          <p:nvPr>
            <p:ph type="body" sz="quarter" idx="1"/>
          </p:nvPr>
        </p:nvSpPr>
        <p:spPr>
          <a:prstGeom prst="rect">
            <a:avLst/>
          </a:prstGeom>
        </p:spPr>
        <p:txBody>
          <a:bodyPr/>
          <a:lstStyle>
            <a:lvl1pPr>
              <a:defRPr sz="1800"/>
            </a:lvl1pPr>
          </a:lstStyle>
          <a:p>
            <a:pPr/>
            <a:r>
              <a:t>To prevent the failures resulting from network misconfiguration, Alibaba decided to adopt network verification to prevent the misconfiguration ahead of time. Our verification system is named Hoyan Jinjing. This name is from the skill of the monkey king in ancient Chinese myths, which means the monkey king can see the truth through his fire and golden eye. This project published two SIGCOMM papers. Today I will focus on Hoyan, a routing configuration verification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8" name="Shape 1568"/>
          <p:cNvSpPr/>
          <p:nvPr>
            <p:ph type="sldImg"/>
          </p:nvPr>
        </p:nvSpPr>
        <p:spPr>
          <a:prstGeom prst="rect">
            <a:avLst/>
          </a:prstGeom>
        </p:spPr>
        <p:txBody>
          <a:bodyPr/>
          <a:lstStyle/>
          <a:p>
            <a:pPr/>
          </a:p>
        </p:txBody>
      </p:sp>
      <p:sp>
        <p:nvSpPr>
          <p:cNvPr id="1569" name="Shape 1569"/>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4" name="Shape 1624"/>
          <p:cNvSpPr/>
          <p:nvPr>
            <p:ph type="sldImg"/>
          </p:nvPr>
        </p:nvSpPr>
        <p:spPr>
          <a:prstGeom prst="rect">
            <a:avLst/>
          </a:prstGeom>
        </p:spPr>
        <p:txBody>
          <a:bodyPr/>
          <a:lstStyle/>
          <a:p>
            <a:pPr/>
          </a:p>
        </p:txBody>
      </p:sp>
      <p:sp>
        <p:nvSpPr>
          <p:cNvPr id="1625" name="Shape 1625"/>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8" name="Shape 1658"/>
          <p:cNvSpPr/>
          <p:nvPr>
            <p:ph type="sldImg"/>
          </p:nvPr>
        </p:nvSpPr>
        <p:spPr>
          <a:prstGeom prst="rect">
            <a:avLst/>
          </a:prstGeom>
        </p:spPr>
        <p:txBody>
          <a:bodyPr/>
          <a:lstStyle/>
          <a:p>
            <a:pPr/>
          </a:p>
        </p:txBody>
      </p:sp>
      <p:sp>
        <p:nvSpPr>
          <p:cNvPr id="1659" name="Shape 1659"/>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5" name="Shape 1685"/>
          <p:cNvSpPr/>
          <p:nvPr>
            <p:ph type="sldImg"/>
          </p:nvPr>
        </p:nvSpPr>
        <p:spPr>
          <a:prstGeom prst="rect">
            <a:avLst/>
          </a:prstGeom>
        </p:spPr>
        <p:txBody>
          <a:bodyPr/>
          <a:lstStyle/>
          <a:p>
            <a:pPr/>
          </a:p>
        </p:txBody>
      </p:sp>
      <p:sp>
        <p:nvSpPr>
          <p:cNvPr id="1686" name="Shape 1686"/>
          <p:cNvSpPr/>
          <p:nvPr>
            <p:ph type="body" sz="quarter" idx="1"/>
          </p:nvPr>
        </p:nvSpPr>
        <p:spPr>
          <a:prstGeom prst="rect">
            <a:avLst/>
          </a:prstGeom>
        </p:spPr>
        <p:txBody>
          <a:bodyPr/>
          <a:lstStyle>
            <a:lvl1pPr>
              <a:defRPr sz="1800"/>
            </a:lvl1pPr>
          </a:lstStyle>
          <a:p>
            <a:pPr/>
            <a:r>
              <a:t>Hoyan is built to offer configuration verification to our WAN, and addresses the above two challenges. To use Hoyan system, the operator sends a verification query to the system. Then, Hoyan generates a network behavior model. With this network model, Hoyan reasons about whether the network model meets the input property.</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2" name="Shape 1692"/>
          <p:cNvSpPr/>
          <p:nvPr>
            <p:ph type="sldImg"/>
          </p:nvPr>
        </p:nvSpPr>
        <p:spPr>
          <a:prstGeom prst="rect">
            <a:avLst/>
          </a:prstGeom>
        </p:spPr>
        <p:txBody>
          <a:bodyPr/>
          <a:lstStyle/>
          <a:p>
            <a:pPr/>
          </a:p>
        </p:txBody>
      </p:sp>
      <p:sp>
        <p:nvSpPr>
          <p:cNvPr id="1693" name="Shape 1693"/>
          <p:cNvSpPr/>
          <p:nvPr>
            <p:ph type="body" sz="quarter" idx="1"/>
          </p:nvPr>
        </p:nvSpPr>
        <p:spPr>
          <a:prstGeom prst="rect">
            <a:avLst/>
          </a:prstGeom>
        </p:spPr>
        <p:txBody>
          <a:bodyPr/>
          <a:lstStyle>
            <a:lvl1pPr>
              <a:defRPr sz="1800"/>
            </a:lvl1pPr>
          </a:lstStyle>
          <a:p>
            <a:pPr/>
            <a:r>
              <a:t>Building Hoyan system requires us to address two technical challenges. The first challenge is how to reason about the properties of our global WAN in a scalable way, especially when considering failure case. We call the reachability under failure case as k-failure property, which means whether the reachability holds if arbitrary k links or nodes fail.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9" name="Shape 1749"/>
          <p:cNvSpPr/>
          <p:nvPr>
            <p:ph type="sldImg"/>
          </p:nvPr>
        </p:nvSpPr>
        <p:spPr>
          <a:prstGeom prst="rect">
            <a:avLst/>
          </a:prstGeom>
        </p:spPr>
        <p:txBody>
          <a:bodyPr/>
          <a:lstStyle/>
          <a:p>
            <a:pPr/>
          </a:p>
        </p:txBody>
      </p:sp>
      <p:sp>
        <p:nvSpPr>
          <p:cNvPr id="1750" name="Shape 1750"/>
          <p:cNvSpPr/>
          <p:nvPr>
            <p:ph type="body" sz="quarter" idx="1"/>
          </p:nvPr>
        </p:nvSpPr>
        <p:spPr>
          <a:prstGeom prst="rect">
            <a:avLst/>
          </a:prstGeom>
        </p:spPr>
        <p:txBody>
          <a:bodyPr/>
          <a:lstStyle>
            <a:lvl1pPr>
              <a:defRPr sz="1800"/>
            </a:lvl1pPr>
          </a:lstStyle>
          <a:p>
            <a:pPr/>
            <a:r>
              <a:t>In the first example, k should be 1, because if the link between D and E fails, the original reachability no longer holds. In the second example, k is 2, because if these two links fail, the reachability is violated.</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8" name="Shape 1808"/>
          <p:cNvSpPr/>
          <p:nvPr>
            <p:ph type="sldImg"/>
          </p:nvPr>
        </p:nvSpPr>
        <p:spPr>
          <a:prstGeom prst="rect">
            <a:avLst/>
          </a:prstGeom>
        </p:spPr>
        <p:txBody>
          <a:bodyPr/>
          <a:lstStyle/>
          <a:p>
            <a:pPr/>
          </a:p>
        </p:txBody>
      </p:sp>
      <p:sp>
        <p:nvSpPr>
          <p:cNvPr id="1809" name="Shape 1809"/>
          <p:cNvSpPr/>
          <p:nvPr>
            <p:ph type="body" sz="quarter" idx="1"/>
          </p:nvPr>
        </p:nvSpPr>
        <p:spPr>
          <a:prstGeom prst="rect">
            <a:avLst/>
          </a:prstGeom>
        </p:spPr>
        <p:txBody>
          <a:bodyPr/>
          <a:lstStyle>
            <a:lvl1pPr>
              <a:defRPr sz="1800"/>
            </a:lvl1pPr>
          </a:lstStyle>
          <a:p>
            <a:pPr/>
            <a:r>
              <a:t>However, reasoning about the k-failure property in our WAN is hard. First, existing simulation-based verification approaches like Batfish need to enumerate all possible cases which has exponential complexity. Second, the state-of-the-art formal model verifications like Minesweeper generate a huge SMT formula for a large scale network. Solving such a huge formula is time-consuming. Finally, because our WAN is not symmetrical, the existing reduction and simplification approaches like Bonsai do not help neither.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4" name="Shape 1064"/>
          <p:cNvSpPr/>
          <p:nvPr>
            <p:ph type="sldImg"/>
          </p:nvPr>
        </p:nvSpPr>
        <p:spPr>
          <a:prstGeom prst="rect">
            <a:avLst/>
          </a:prstGeom>
        </p:spPr>
        <p:txBody>
          <a:bodyPr/>
          <a:lstStyle/>
          <a:p>
            <a:pPr/>
          </a:p>
        </p:txBody>
      </p:sp>
      <p:sp>
        <p:nvSpPr>
          <p:cNvPr id="1065" name="Shape 1065"/>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1" name="Shape 1851"/>
          <p:cNvSpPr/>
          <p:nvPr>
            <p:ph type="sldImg"/>
          </p:nvPr>
        </p:nvSpPr>
        <p:spPr>
          <a:prstGeom prst="rect">
            <a:avLst/>
          </a:prstGeom>
        </p:spPr>
        <p:txBody>
          <a:bodyPr/>
          <a:lstStyle/>
          <a:p>
            <a:pPr/>
          </a:p>
        </p:txBody>
      </p:sp>
      <p:sp>
        <p:nvSpPr>
          <p:cNvPr id="1852" name="Shape 1852"/>
          <p:cNvSpPr/>
          <p:nvPr>
            <p:ph type="body" sz="quarter" idx="1"/>
          </p:nvPr>
        </p:nvSpPr>
        <p:spPr>
          <a:prstGeom prst="rect">
            <a:avLst/>
          </a:prstGeom>
        </p:spPr>
        <p:txBody>
          <a:bodyPr/>
          <a:lstStyle>
            <a:lvl1pPr>
              <a:defRPr sz="1800"/>
            </a:lvl1pPr>
          </a:lstStyle>
          <a:p>
            <a:pPr/>
            <a:r>
              <a:t>The second challenge is the network model may not accurately represent the real network behaviors due to vendor-specific behaviors. Let me show you a real example for vendor specific behavior. In this example, we have four routers. Router 1, 3 and 4 are provided by Vendor A and Router 2 is from Vendor B. Suppose two prefixes 10/8 and 20/8 arrive. R1 adds the community to them and sends them to R2. R2 keeps the community, then comes R3. R3 tries to add community to prefix 20/8 but finds it already exist. Finally, R4 accepts both of the prefixes and generates the routing table.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9" name="Shape 1899"/>
          <p:cNvSpPr/>
          <p:nvPr>
            <p:ph type="sldImg"/>
          </p:nvPr>
        </p:nvSpPr>
        <p:spPr>
          <a:prstGeom prst="rect">
            <a:avLst/>
          </a:prstGeom>
        </p:spPr>
        <p:txBody>
          <a:bodyPr/>
          <a:lstStyle/>
          <a:p>
            <a:pPr/>
          </a:p>
        </p:txBody>
      </p:sp>
      <p:sp>
        <p:nvSpPr>
          <p:cNvPr id="1900" name="Shape 1900"/>
          <p:cNvSpPr/>
          <p:nvPr>
            <p:ph type="body" sz="quarter" idx="1"/>
          </p:nvPr>
        </p:nvSpPr>
        <p:spPr>
          <a:prstGeom prst="rect">
            <a:avLst/>
          </a:prstGeom>
        </p:spPr>
        <p:txBody>
          <a:bodyPr/>
          <a:lstStyle>
            <a:lvl1pPr>
              <a:defRPr sz="1800"/>
            </a:lvl1pPr>
          </a:lstStyle>
          <a:p>
            <a:pPr/>
            <a:r>
              <a:t>Unbeknowst to us, R2 in reality is from different vendor from R1, R3 and R4. It has a latent vendor-specific behavior, which removes community of BGP updates. In this case,  two prefixes arrive. R1 adds the community to them and sends them to R2. R2 drops the community, then comes R3. R3 adds community only to prefix 20/8. Finally, R4 only accepts prefix 20/8 . We eventually get a different routing table in reality which is different from our simulation result.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9" name="Shape 1909"/>
          <p:cNvSpPr/>
          <p:nvPr>
            <p:ph type="sldImg"/>
          </p:nvPr>
        </p:nvSpPr>
        <p:spPr>
          <a:prstGeom prst="rect">
            <a:avLst/>
          </a:prstGeom>
        </p:spPr>
        <p:txBody>
          <a:bodyPr/>
          <a:lstStyle/>
          <a:p>
            <a:pPr/>
          </a:p>
        </p:txBody>
      </p:sp>
      <p:sp>
        <p:nvSpPr>
          <p:cNvPr id="1910" name="Shape 1910"/>
          <p:cNvSpPr/>
          <p:nvPr>
            <p:ph type="body" sz="quarter" idx="1"/>
          </p:nvPr>
        </p:nvSpPr>
        <p:spPr>
          <a:prstGeom prst="rect">
            <a:avLst/>
          </a:prstGeom>
        </p:spPr>
        <p:txBody>
          <a:bodyPr/>
          <a:lstStyle>
            <a:lvl1pPr>
              <a:defRPr sz="1800"/>
            </a:lvl1pPr>
          </a:lstStyle>
          <a:p>
            <a:pPr/>
            <a:r>
              <a:t>So, vendor-specific behaviors can significantly affect the accuracy of our network model, thus making our verification results inaccurate. Vendor-specific behaviors exist because of the ambiguity of RFC. No existing verification system can detect the vendor specific behaviors.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6" name="Shape 1936"/>
          <p:cNvSpPr/>
          <p:nvPr>
            <p:ph type="sldImg"/>
          </p:nvPr>
        </p:nvSpPr>
        <p:spPr>
          <a:prstGeom prst="rect">
            <a:avLst/>
          </a:prstGeom>
        </p:spPr>
        <p:txBody>
          <a:bodyPr/>
          <a:lstStyle/>
          <a:p>
            <a:pPr/>
          </a:p>
        </p:txBody>
      </p:sp>
      <p:sp>
        <p:nvSpPr>
          <p:cNvPr id="1937" name="Shape 1937"/>
          <p:cNvSpPr/>
          <p:nvPr>
            <p:ph type="body" sz="quarter" idx="1"/>
          </p:nvPr>
        </p:nvSpPr>
        <p:spPr>
          <a:prstGeom prst="rect">
            <a:avLst/>
          </a:prstGeom>
        </p:spPr>
        <p:txBody>
          <a:bodyPr/>
          <a:lstStyle>
            <a:lvl1pPr>
              <a:defRPr sz="1800"/>
            </a:lvl1pPr>
          </a:lstStyle>
          <a:p>
            <a:pPr/>
            <a:r>
              <a:t>Hoyan is built to offer configuration verification to our WAN, and addresses the above two challenges. To use Hoyan system, the operator sends a verification query to the system. Then, Hoyan generates a network behavior model. With this network model, Hoyan reasons about whether the network model meets the input property.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5" name="Shape 1965"/>
          <p:cNvSpPr/>
          <p:nvPr>
            <p:ph type="sldImg"/>
          </p:nvPr>
        </p:nvSpPr>
        <p:spPr>
          <a:prstGeom prst="rect">
            <a:avLst/>
          </a:prstGeom>
        </p:spPr>
        <p:txBody>
          <a:bodyPr/>
          <a:lstStyle/>
          <a:p>
            <a:pPr/>
          </a:p>
        </p:txBody>
      </p:sp>
      <p:sp>
        <p:nvSpPr>
          <p:cNvPr id="1966" name="Shape 1966"/>
          <p:cNvSpPr/>
          <p:nvPr>
            <p:ph type="body" sz="quarter" idx="1"/>
          </p:nvPr>
        </p:nvSpPr>
        <p:spPr>
          <a:prstGeom prst="rect">
            <a:avLst/>
          </a:prstGeom>
        </p:spPr>
        <p:txBody>
          <a:bodyPr/>
          <a:lstStyle>
            <a:lvl1pPr>
              <a:defRPr sz="1800"/>
            </a:lvl1pPr>
          </a:lstStyle>
          <a:p>
            <a:pPr/>
            <a:r>
              <a:t>The blue part is called configuration verifier, which focuses on reasoning about the configuration correctness in a scalable way. This is our first innovation design to address the first challenge.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1" name="Shape 2001"/>
          <p:cNvSpPr/>
          <p:nvPr>
            <p:ph type="sldImg"/>
          </p:nvPr>
        </p:nvSpPr>
        <p:spPr>
          <a:prstGeom prst="rect">
            <a:avLst/>
          </a:prstGeom>
        </p:spPr>
        <p:txBody>
          <a:bodyPr/>
          <a:lstStyle/>
          <a:p>
            <a:pPr/>
          </a:p>
        </p:txBody>
      </p:sp>
      <p:sp>
        <p:nvSpPr>
          <p:cNvPr id="2002" name="Shape 2002"/>
          <p:cNvSpPr/>
          <p:nvPr>
            <p:ph type="body" sz="quarter" idx="1"/>
          </p:nvPr>
        </p:nvSpPr>
        <p:spPr>
          <a:prstGeom prst="rect">
            <a:avLst/>
          </a:prstGeom>
        </p:spPr>
        <p:txBody>
          <a:bodyPr/>
          <a:lstStyle>
            <a:lvl1pPr>
              <a:defRPr sz="1800"/>
            </a:lvl1pPr>
          </a:lstStyle>
          <a:p>
            <a:pPr/>
            <a:r>
              <a:t>In order to ensure the correctness of network behavior model, we also equip Hoyan with behavior model valuator to tune the network model in a periodic way.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9" name="Shape 2039"/>
          <p:cNvSpPr/>
          <p:nvPr>
            <p:ph type="sldImg"/>
          </p:nvPr>
        </p:nvSpPr>
        <p:spPr>
          <a:prstGeom prst="rect">
            <a:avLst/>
          </a:prstGeom>
        </p:spPr>
        <p:txBody>
          <a:bodyPr/>
          <a:lstStyle/>
          <a:p>
            <a:pPr/>
          </a:p>
        </p:txBody>
      </p:sp>
      <p:sp>
        <p:nvSpPr>
          <p:cNvPr id="2040" name="Shape 2040"/>
          <p:cNvSpPr/>
          <p:nvPr>
            <p:ph type="body" sz="quarter" idx="1"/>
          </p:nvPr>
        </p:nvSpPr>
        <p:spPr>
          <a:prstGeom prst="rect">
            <a:avLst/>
          </a:prstGeom>
        </p:spPr>
        <p:txBody>
          <a:bodyPr/>
          <a:lstStyle>
            <a:lvl1pPr>
              <a:defRPr sz="1800"/>
            </a:lvl1pPr>
          </a:lstStyle>
          <a:p>
            <a:pPr/>
            <a:r>
              <a:t>The gray part is called model tuner, which is responsible for ensuring the accuracy of generated behavior model. It addresses our second challenge. Now let me show you how did we address the two challenges.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8" name="Shape 2078"/>
          <p:cNvSpPr/>
          <p:nvPr>
            <p:ph type="sldImg"/>
          </p:nvPr>
        </p:nvSpPr>
        <p:spPr>
          <a:prstGeom prst="rect">
            <a:avLst/>
          </a:prstGeom>
        </p:spPr>
        <p:txBody>
          <a:bodyPr/>
          <a:lstStyle/>
          <a:p>
            <a:pPr/>
          </a:p>
        </p:txBody>
      </p:sp>
      <p:sp>
        <p:nvSpPr>
          <p:cNvPr id="2079" name="Shape 2079"/>
          <p:cNvSpPr/>
          <p:nvPr>
            <p:ph type="body" sz="quarter" idx="1"/>
          </p:nvPr>
        </p:nvSpPr>
        <p:spPr>
          <a:prstGeom prst="rect">
            <a:avLst/>
          </a:prstGeom>
        </p:spPr>
        <p:txBody>
          <a:bodyPr/>
          <a:lstStyle>
            <a:lvl1pPr>
              <a:defRPr sz="1800"/>
            </a:lvl1pPr>
          </a:lstStyle>
          <a:p>
            <a:pPr/>
            <a:r>
              <a:t>Let me first show you how do we address the scalability challenge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5" name="Shape 2085"/>
          <p:cNvSpPr/>
          <p:nvPr>
            <p:ph type="sldImg"/>
          </p:nvPr>
        </p:nvSpPr>
        <p:spPr>
          <a:prstGeom prst="rect">
            <a:avLst/>
          </a:prstGeom>
        </p:spPr>
        <p:txBody>
          <a:bodyPr/>
          <a:lstStyle/>
          <a:p>
            <a:pPr/>
          </a:p>
        </p:txBody>
      </p:sp>
      <p:sp>
        <p:nvSpPr>
          <p:cNvPr id="2086" name="Shape 2086"/>
          <p:cNvSpPr/>
          <p:nvPr>
            <p:ph type="body" sz="quarter" idx="1"/>
          </p:nvPr>
        </p:nvSpPr>
        <p:spPr>
          <a:prstGeom prst="rect">
            <a:avLst/>
          </a:prstGeom>
        </p:spPr>
        <p:txBody>
          <a:bodyPr/>
          <a:lstStyle>
            <a:lvl1pPr>
              <a:defRPr sz="1800"/>
            </a:lvl1pPr>
          </a:lstStyle>
          <a:p>
            <a:pPr/>
            <a:r>
              <a:t>To address the scalability challenge, our insight includes the following. Simulation-based approaches like Batfish are scalable in large network but are slow in handling preferred properties such as k-failure tolerance verification; on the other hand, formal model approaches like Minesweeper can reason about any property well but are not scalable to large networks.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5" name="Shape 2095"/>
          <p:cNvSpPr/>
          <p:nvPr>
            <p:ph type="sldImg"/>
          </p:nvPr>
        </p:nvSpPr>
        <p:spPr>
          <a:prstGeom prst="rect">
            <a:avLst/>
          </a:prstGeom>
        </p:spPr>
        <p:txBody>
          <a:bodyPr/>
          <a:lstStyle/>
          <a:p>
            <a:pPr/>
          </a:p>
        </p:txBody>
      </p:sp>
      <p:sp>
        <p:nvSpPr>
          <p:cNvPr id="2096" name="Shape 2096"/>
          <p:cNvSpPr/>
          <p:nvPr>
            <p:ph type="body" sz="quarter" idx="1"/>
          </p:nvPr>
        </p:nvSpPr>
        <p:spPr>
          <a:prstGeom prst="rect">
            <a:avLst/>
          </a:prstGeom>
        </p:spPr>
        <p:txBody>
          <a:bodyPr/>
          <a:lstStyle>
            <a:lvl1pPr>
              <a:defRPr sz="1800"/>
            </a:lvl1pPr>
          </a:lstStyle>
          <a:p>
            <a:pPr/>
            <a:r>
              <a:t>So, we propose a combination solution named global simulation and locally formal modeling. Our approach runs overall simulation for global scalability. At the same time, each router node in our network model locally encodes its all possible routing conditions that are transmitted along with the simulation process.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2" name="Shape 1082"/>
          <p:cNvSpPr/>
          <p:nvPr>
            <p:ph type="sldImg"/>
          </p:nvPr>
        </p:nvSpPr>
        <p:spPr>
          <a:prstGeom prst="rect">
            <a:avLst/>
          </a:prstGeom>
        </p:spPr>
        <p:txBody>
          <a:bodyPr/>
          <a:lstStyle/>
          <a:p>
            <a:pPr/>
          </a:p>
        </p:txBody>
      </p:sp>
      <p:sp>
        <p:nvSpPr>
          <p:cNvPr id="1083" name="Shape 1083"/>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6" name="Shape 2116"/>
          <p:cNvSpPr/>
          <p:nvPr>
            <p:ph type="sldImg"/>
          </p:nvPr>
        </p:nvSpPr>
        <p:spPr>
          <a:prstGeom prst="rect">
            <a:avLst/>
          </a:prstGeom>
        </p:spPr>
        <p:txBody>
          <a:bodyPr/>
          <a:lstStyle/>
          <a:p>
            <a:pPr/>
          </a:p>
        </p:txBody>
      </p:sp>
      <p:sp>
        <p:nvSpPr>
          <p:cNvPr id="2117" name="Shape 2117"/>
          <p:cNvSpPr/>
          <p:nvPr>
            <p:ph type="body" sz="quarter" idx="1"/>
          </p:nvPr>
        </p:nvSpPr>
        <p:spPr>
          <a:prstGeom prst="rect">
            <a:avLst/>
          </a:prstGeom>
        </p:spPr>
        <p:txBody>
          <a:bodyPr/>
          <a:lstStyle>
            <a:lvl1pPr>
              <a:defRPr sz="1800"/>
            </a:lvl1pPr>
          </a:lstStyle>
          <a:p>
            <a:pPr/>
            <a:r>
              <a:t>The key design for scalability is a global simulation and local formal modeling approach to reason about the reachability. Let me show you one simple example. In this example, we have four routers, A, B, C and D. Each of them belongs to different AS domain. Every link has unique ID.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1" name="Shape 2141"/>
          <p:cNvSpPr/>
          <p:nvPr>
            <p:ph type="sldImg"/>
          </p:nvPr>
        </p:nvSpPr>
        <p:spPr>
          <a:prstGeom prst="rect">
            <a:avLst/>
          </a:prstGeom>
        </p:spPr>
        <p:txBody>
          <a:bodyPr/>
          <a:lstStyle/>
          <a:p>
            <a:pPr/>
          </a:p>
        </p:txBody>
      </p:sp>
      <p:sp>
        <p:nvSpPr>
          <p:cNvPr id="2142" name="Shape 2142"/>
          <p:cNvSpPr/>
          <p:nvPr>
            <p:ph type="body" sz="quarter" idx="1"/>
          </p:nvPr>
        </p:nvSpPr>
        <p:spPr>
          <a:prstGeom prst="rect">
            <a:avLst/>
          </a:prstGeom>
        </p:spPr>
        <p:txBody>
          <a:bodyPr/>
          <a:lstStyle>
            <a:lvl1pPr>
              <a:defRPr sz="1800"/>
            </a:lvl1pPr>
          </a:lstStyle>
          <a:p>
            <a:pPr/>
            <a:r>
              <a:t>Router A is a BGP announcement node which announces a prefix 10/8. In this example, we aim to reason about k-failure reachability where k is equal to 1, which means whether the reachability of this network can tolerate arbitrary one link fault.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7" name="Shape 2287"/>
          <p:cNvSpPr/>
          <p:nvPr>
            <p:ph type="sldImg"/>
          </p:nvPr>
        </p:nvSpPr>
        <p:spPr>
          <a:prstGeom prst="rect">
            <a:avLst/>
          </a:prstGeom>
        </p:spPr>
        <p:txBody>
          <a:bodyPr/>
          <a:lstStyle/>
          <a:p>
            <a:pPr/>
          </a:p>
        </p:txBody>
      </p:sp>
      <p:sp>
        <p:nvSpPr>
          <p:cNvPr id="2288" name="Shape 2288"/>
          <p:cNvSpPr/>
          <p:nvPr>
            <p:ph type="body" sz="quarter" idx="1"/>
          </p:nvPr>
        </p:nvSpPr>
        <p:spPr>
          <a:prstGeom prst="rect">
            <a:avLst/>
          </a:prstGeom>
        </p:spPr>
        <p:txBody>
          <a:bodyPr/>
          <a:lstStyle>
            <a:lvl1pPr>
              <a:defRPr sz="1800"/>
            </a:lvl1pPr>
          </a:lstStyle>
          <a:p>
            <a:pPr/>
            <a:r>
              <a:t>By far, we have finished the entire verification process. We can use SMT solver to get the result that k is equal to 1 in this network, because if a4 is down, the reachability does not hold between A and D.</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6" name="Shape 2316"/>
          <p:cNvSpPr/>
          <p:nvPr>
            <p:ph type="sldImg"/>
          </p:nvPr>
        </p:nvSpPr>
        <p:spPr>
          <a:prstGeom prst="rect">
            <a:avLst/>
          </a:prstGeom>
        </p:spPr>
        <p:txBody>
          <a:bodyPr/>
          <a:lstStyle/>
          <a:p>
            <a:pPr/>
          </a:p>
        </p:txBody>
      </p:sp>
      <p:sp>
        <p:nvSpPr>
          <p:cNvPr id="2317" name="Shape 2317"/>
          <p:cNvSpPr/>
          <p:nvPr>
            <p:ph type="body" sz="quarter" idx="1"/>
          </p:nvPr>
        </p:nvSpPr>
        <p:spPr>
          <a:prstGeom prst="rect">
            <a:avLst/>
          </a:prstGeom>
        </p:spPr>
        <p:txBody>
          <a:bodyPr/>
          <a:lstStyle>
            <a:lvl1pPr>
              <a:defRPr sz="1800"/>
            </a:lvl1pPr>
          </a:lstStyle>
          <a:p>
            <a:pPr/>
            <a:r>
              <a:t>To make the algorithm scalable enough, we optimize this algorithm by the following ways like dropping more than k cases, dropping impossible cases and simplifying logical formulas during the simulation process. In addition, Hoyan can run the above simulation for different prefixes in a parallel way.</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5" name="Shape 2325"/>
          <p:cNvSpPr/>
          <p:nvPr>
            <p:ph type="sldImg"/>
          </p:nvPr>
        </p:nvSpPr>
        <p:spPr>
          <a:prstGeom prst="rect">
            <a:avLst/>
          </a:prstGeom>
        </p:spPr>
        <p:txBody>
          <a:bodyPr/>
          <a:lstStyle/>
          <a:p>
            <a:pPr/>
          </a:p>
        </p:txBody>
      </p:sp>
      <p:sp>
        <p:nvSpPr>
          <p:cNvPr id="2326" name="Shape 2326"/>
          <p:cNvSpPr/>
          <p:nvPr>
            <p:ph type="body" sz="quarter" idx="1"/>
          </p:nvPr>
        </p:nvSpPr>
        <p:spPr>
          <a:prstGeom prst="rect">
            <a:avLst/>
          </a:prstGeom>
        </p:spPr>
        <p:txBody>
          <a:bodyPr/>
          <a:lstStyle>
            <a:lvl1pPr>
              <a:defRPr sz="1800"/>
            </a:lvl1pPr>
          </a:lstStyle>
          <a:p>
            <a:pPr/>
            <a:r>
              <a:t>We chose some subnetworks in our WAN to compare Hoyan with the state of the art. For instance, this table shows the comparison result of Hoyan, Batfish and Minesweeper on a medium-size subnetwork with 80 routers. We failed to get results from Batfish or Minesweeper when we tried to reason about the k-failure tolerance property, but Hoyan returned results in reasonable time.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4" name="Shape 2364"/>
          <p:cNvSpPr/>
          <p:nvPr>
            <p:ph type="sldImg"/>
          </p:nvPr>
        </p:nvSpPr>
        <p:spPr>
          <a:prstGeom prst="rect">
            <a:avLst/>
          </a:prstGeom>
        </p:spPr>
        <p:txBody>
          <a:bodyPr/>
          <a:lstStyle/>
          <a:p>
            <a:pPr/>
          </a:p>
        </p:txBody>
      </p:sp>
      <p:sp>
        <p:nvSpPr>
          <p:cNvPr id="2365" name="Shape 2365"/>
          <p:cNvSpPr/>
          <p:nvPr>
            <p:ph type="body" sz="quarter" idx="1"/>
          </p:nvPr>
        </p:nvSpPr>
        <p:spPr>
          <a:prstGeom prst="rect">
            <a:avLst/>
          </a:prstGeom>
        </p:spPr>
        <p:txBody>
          <a:bodyPr/>
          <a:lstStyle>
            <a:lvl1pPr>
              <a:defRPr sz="1800"/>
            </a:lvl1pPr>
          </a:lstStyle>
          <a:p>
            <a:pPr/>
            <a:r>
              <a:t>Now let me show you how do we address the model accuracy challenge</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1" name="Shape 2371"/>
          <p:cNvSpPr/>
          <p:nvPr>
            <p:ph type="sldImg"/>
          </p:nvPr>
        </p:nvSpPr>
        <p:spPr>
          <a:prstGeom prst="rect">
            <a:avLst/>
          </a:prstGeom>
        </p:spPr>
        <p:txBody>
          <a:bodyPr/>
          <a:lstStyle/>
          <a:p>
            <a:pPr/>
          </a:p>
        </p:txBody>
      </p:sp>
      <p:sp>
        <p:nvSpPr>
          <p:cNvPr id="2372" name="Shape 2372"/>
          <p:cNvSpPr/>
          <p:nvPr>
            <p:ph type="body" sz="quarter" idx="1"/>
          </p:nvPr>
        </p:nvSpPr>
        <p:spPr>
          <a:prstGeom prst="rect">
            <a:avLst/>
          </a:prstGeom>
        </p:spPr>
        <p:txBody>
          <a:bodyPr/>
          <a:lstStyle>
            <a:lvl1pPr>
              <a:defRPr sz="1800"/>
            </a:lvl1pPr>
          </a:lstStyle>
          <a:p>
            <a:pPr/>
            <a:r>
              <a:t>In order address the second challenge, we build a device behavior model tuner which uses production network as a reference for our simulated model debugging. Specifically, the model tuner periodically collects real-world routing tables and checks the difference between the real-world routing tables and simulated routing tables in order to localize the vendor specific behaviors.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9" name="Shape 2389"/>
          <p:cNvSpPr/>
          <p:nvPr>
            <p:ph type="sldImg"/>
          </p:nvPr>
        </p:nvSpPr>
        <p:spPr>
          <a:prstGeom prst="rect">
            <a:avLst/>
          </a:prstGeom>
        </p:spPr>
        <p:txBody>
          <a:bodyPr/>
          <a:lstStyle/>
          <a:p>
            <a:pPr/>
          </a:p>
        </p:txBody>
      </p:sp>
      <p:sp>
        <p:nvSpPr>
          <p:cNvPr id="2390" name="Shape 2390"/>
          <p:cNvSpPr/>
          <p:nvPr>
            <p:ph type="body" sz="quarter" idx="1"/>
          </p:nvPr>
        </p:nvSpPr>
        <p:spPr>
          <a:prstGeom prst="rect">
            <a:avLst/>
          </a:prstGeom>
        </p:spPr>
        <p:txBody>
          <a:bodyPr/>
          <a:lstStyle>
            <a:lvl1pPr>
              <a:defRPr sz="1800"/>
            </a:lvl1pPr>
          </a:lstStyle>
          <a:p>
            <a:pPr/>
            <a:r>
              <a:t>A straw man solution is once a difference between real and simulated routing tables is detected, say R4’s routing table, the model tuner back traces the path until a router whose routing table is the same say R3 in this example.  </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8" name="Shape 2408"/>
          <p:cNvSpPr/>
          <p:nvPr>
            <p:ph type="sldImg"/>
          </p:nvPr>
        </p:nvSpPr>
        <p:spPr>
          <a:prstGeom prst="rect">
            <a:avLst/>
          </a:prstGeom>
        </p:spPr>
        <p:txBody>
          <a:bodyPr/>
          <a:lstStyle/>
          <a:p>
            <a:pPr/>
          </a:p>
        </p:txBody>
      </p:sp>
      <p:sp>
        <p:nvSpPr>
          <p:cNvPr id="2409" name="Shape 2409"/>
          <p:cNvSpPr/>
          <p:nvPr>
            <p:ph type="body" sz="quarter" idx="1"/>
          </p:nvPr>
        </p:nvSpPr>
        <p:spPr>
          <a:prstGeom prst="rect">
            <a:avLst/>
          </a:prstGeom>
        </p:spPr>
        <p:txBody>
          <a:bodyPr/>
          <a:lstStyle>
            <a:lvl1pPr>
              <a:defRPr sz="1800"/>
            </a:lvl1pPr>
          </a:lstStyle>
          <a:p>
            <a:pPr/>
            <a:r>
              <a:t>The vendor specific behavior should be in R3’s egress policy or R4’s ingress policy</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8" name="Shape 2428"/>
          <p:cNvSpPr/>
          <p:nvPr>
            <p:ph type="sldImg"/>
          </p:nvPr>
        </p:nvSpPr>
        <p:spPr>
          <a:prstGeom prst="rect">
            <a:avLst/>
          </a:prstGeom>
        </p:spPr>
        <p:txBody>
          <a:bodyPr/>
          <a:lstStyle/>
          <a:p>
            <a:pPr/>
          </a:p>
        </p:txBody>
      </p:sp>
      <p:sp>
        <p:nvSpPr>
          <p:cNvPr id="2429" name="Shape 2429"/>
          <p:cNvSpPr/>
          <p:nvPr>
            <p:ph type="body" sz="quarter" idx="1"/>
          </p:nvPr>
        </p:nvSpPr>
        <p:spPr>
          <a:prstGeom prst="rect">
            <a:avLst/>
          </a:prstGeom>
        </p:spPr>
        <p:txBody>
          <a:bodyPr/>
          <a:lstStyle>
            <a:lvl1pPr>
              <a:defRPr sz="1800"/>
            </a:lvl1pPr>
          </a:lstStyle>
          <a:p>
            <a:pPr/>
            <a:r>
              <a:t>Unfortunately, using normal RIBs cannot localize the correct VSBs in practice, since normal RIBs lack of a lot of useful information for the reference.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1" name="Shape 1121"/>
          <p:cNvSpPr/>
          <p:nvPr>
            <p:ph type="sldImg"/>
          </p:nvPr>
        </p:nvSpPr>
        <p:spPr>
          <a:prstGeom prst="rect">
            <a:avLst/>
          </a:prstGeom>
        </p:spPr>
        <p:txBody>
          <a:bodyPr/>
          <a:lstStyle/>
          <a:p>
            <a:pPr/>
          </a:p>
        </p:txBody>
      </p:sp>
      <p:sp>
        <p:nvSpPr>
          <p:cNvPr id="1122" name="Shape 1122"/>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3" name="Shape 2443"/>
          <p:cNvSpPr/>
          <p:nvPr>
            <p:ph type="sldImg"/>
          </p:nvPr>
        </p:nvSpPr>
        <p:spPr>
          <a:prstGeom prst="rect">
            <a:avLst/>
          </a:prstGeom>
        </p:spPr>
        <p:txBody>
          <a:bodyPr/>
          <a:lstStyle/>
          <a:p>
            <a:pPr/>
          </a:p>
        </p:txBody>
      </p:sp>
      <p:sp>
        <p:nvSpPr>
          <p:cNvPr id="2444" name="Shape 2444"/>
          <p:cNvSpPr/>
          <p:nvPr>
            <p:ph type="body" sz="quarter" idx="1"/>
          </p:nvPr>
        </p:nvSpPr>
        <p:spPr>
          <a:prstGeom prst="rect">
            <a:avLst/>
          </a:prstGeom>
        </p:spPr>
        <p:txBody>
          <a:bodyPr/>
          <a:lstStyle>
            <a:lvl1pPr>
              <a:defRPr sz="1800"/>
            </a:lvl1pPr>
          </a:lstStyle>
          <a:p>
            <a:pPr/>
            <a:r>
              <a:t>Therefore our tuner uses extended RIBs rather than normal RIBs.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2" name="Shape 2462"/>
          <p:cNvSpPr/>
          <p:nvPr>
            <p:ph type="sldImg"/>
          </p:nvPr>
        </p:nvSpPr>
        <p:spPr>
          <a:prstGeom prst="rect">
            <a:avLst/>
          </a:prstGeom>
        </p:spPr>
        <p:txBody>
          <a:bodyPr/>
          <a:lstStyle/>
          <a:p>
            <a:pPr/>
          </a:p>
        </p:txBody>
      </p:sp>
      <p:sp>
        <p:nvSpPr>
          <p:cNvPr id="2463" name="Shape 2463"/>
          <p:cNvSpPr/>
          <p:nvPr>
            <p:ph type="body" sz="quarter" idx="1"/>
          </p:nvPr>
        </p:nvSpPr>
        <p:spPr>
          <a:prstGeom prst="rect">
            <a:avLst/>
          </a:prstGeom>
        </p:spPr>
        <p:txBody>
          <a:bodyPr/>
          <a:lstStyle>
            <a:lvl1pPr>
              <a:defRPr sz="1800"/>
            </a:lvl1pPr>
          </a:lstStyle>
          <a:p>
            <a:pPr/>
            <a:r>
              <a:t>After we introduce extended RIBs, we can observe that the tuner can correctly detect R3’s extended routing tables between real and simulation are different, so this VSB is existed in R2’s egress or R3’s ingress.</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9" name="Shape 2469"/>
          <p:cNvSpPr/>
          <p:nvPr>
            <p:ph type="sldImg"/>
          </p:nvPr>
        </p:nvSpPr>
        <p:spPr>
          <a:prstGeom prst="rect">
            <a:avLst/>
          </a:prstGeom>
        </p:spPr>
        <p:txBody>
          <a:bodyPr/>
          <a:lstStyle/>
          <a:p>
            <a:pPr/>
          </a:p>
        </p:txBody>
      </p:sp>
      <p:sp>
        <p:nvSpPr>
          <p:cNvPr id="2470" name="Shape 2470"/>
          <p:cNvSpPr/>
          <p:nvPr>
            <p:ph type="body" sz="quarter" idx="1"/>
          </p:nvPr>
        </p:nvSpPr>
        <p:spPr>
          <a:prstGeom prst="rect">
            <a:avLst/>
          </a:prstGeom>
        </p:spPr>
        <p:txBody>
          <a:bodyPr/>
          <a:lstStyle>
            <a:lvl1pPr>
              <a:defRPr sz="1800"/>
            </a:lvl1pPr>
          </a:lstStyle>
          <a:p>
            <a:pPr/>
            <a:r>
              <a:t>Our model tuner successfully detected eight VSBs by far, including default ACL, route policy, removing private AS, and so on. These VSBs significantly affected the accuracy of Hoyan’s verification results at the early stage of Hoyan usage. As shown in this picture, before we detected these VSBs, the accuracy of our verification is below 50%, but after used our model tuner six months, the accuracy of Hoyan has been near 100.</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5" name="Shape 2475"/>
          <p:cNvSpPr/>
          <p:nvPr>
            <p:ph type="sldImg"/>
          </p:nvPr>
        </p:nvSpPr>
        <p:spPr>
          <a:prstGeom prst="rect">
            <a:avLst/>
          </a:prstGeom>
        </p:spPr>
        <p:txBody>
          <a:bodyPr/>
          <a:lstStyle/>
          <a:p>
            <a:pPr/>
          </a:p>
        </p:txBody>
      </p:sp>
      <p:sp>
        <p:nvSpPr>
          <p:cNvPr id="2476" name="Shape 2476"/>
          <p:cNvSpPr/>
          <p:nvPr>
            <p:ph type="body" sz="quarter" idx="1"/>
          </p:nvPr>
        </p:nvSpPr>
        <p:spPr>
          <a:prstGeom prst="rect">
            <a:avLst/>
          </a:prstGeom>
        </p:spPr>
        <p:txBody>
          <a:bodyPr/>
          <a:lstStyle>
            <a:lvl1pPr>
              <a:defRPr sz="1800"/>
            </a:lvl1pPr>
          </a:lstStyle>
          <a:p>
            <a:pPr/>
            <a:r>
              <a:t>Hoyan has been used in Alibaba’s global WAN for about two years. The overall rate of update-triggered network incidents was cut by more than half in the second year of Hoyan’s deployment.</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4" name="Shape 2484"/>
          <p:cNvSpPr/>
          <p:nvPr>
            <p:ph type="sldImg"/>
          </p:nvPr>
        </p:nvSpPr>
        <p:spPr>
          <a:prstGeom prst="rect">
            <a:avLst/>
          </a:prstGeom>
        </p:spPr>
        <p:txBody>
          <a:bodyPr/>
          <a:lstStyle/>
          <a:p>
            <a:pPr/>
          </a:p>
        </p:txBody>
      </p:sp>
      <p:sp>
        <p:nvSpPr>
          <p:cNvPr id="2485" name="Shape 2485"/>
          <p:cNvSpPr/>
          <p:nvPr>
            <p:ph type="body" sz="quarter" idx="1"/>
          </p:nvPr>
        </p:nvSpPr>
        <p:spPr>
          <a:prstGeom prst="rect">
            <a:avLst/>
          </a:prstGeom>
        </p:spPr>
        <p:txBody>
          <a:bodyPr/>
          <a:lstStyle>
            <a:lvl1pPr>
              <a:defRPr sz="1800"/>
            </a:lvl1pPr>
          </a:lstStyle>
          <a:p>
            <a:pPr/>
            <a:r>
              <a:t>During the two years, it detected many potential configuration errors hidden in our network such as IP address conflicts, and redundant device misconfiguration.  </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5" name="Shape 2495"/>
          <p:cNvSpPr/>
          <p:nvPr>
            <p:ph type="sldImg"/>
          </p:nvPr>
        </p:nvSpPr>
        <p:spPr>
          <a:prstGeom prst="rect">
            <a:avLst/>
          </a:prstGeom>
        </p:spPr>
        <p:txBody>
          <a:bodyPr/>
          <a:lstStyle/>
          <a:p>
            <a:pPr/>
          </a:p>
        </p:txBody>
      </p:sp>
      <p:sp>
        <p:nvSpPr>
          <p:cNvPr id="2496" name="Shape 2496"/>
          <p:cNvSpPr/>
          <p:nvPr>
            <p:ph type="body" sz="quarter" idx="1"/>
          </p:nvPr>
        </p:nvSpPr>
        <p:spPr>
          <a:prstGeom prst="rect">
            <a:avLst/>
          </a:prstGeom>
        </p:spPr>
        <p:txBody>
          <a:bodyPr/>
          <a:lstStyle>
            <a:lvl1pPr>
              <a:defRPr sz="1800"/>
            </a:lvl1pPr>
          </a:lstStyle>
          <a:p>
            <a:pPr/>
            <a:r>
              <a:t>Hoyan is also used to check our configuration update plans before they are committed to the network. In 2019, Hoyan detected many potential configuration errors in our update plans, significantly preventing AliCloud outages</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3" name="Shape 2573"/>
          <p:cNvSpPr/>
          <p:nvPr>
            <p:ph type="sldImg"/>
          </p:nvPr>
        </p:nvSpPr>
        <p:spPr>
          <a:prstGeom prst="rect">
            <a:avLst/>
          </a:prstGeom>
        </p:spPr>
        <p:txBody>
          <a:bodyPr/>
          <a:lstStyle/>
          <a:p>
            <a:pPr/>
          </a:p>
        </p:txBody>
      </p:sp>
      <p:sp>
        <p:nvSpPr>
          <p:cNvPr id="2574" name="Shape 2574"/>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3" name="Shape 1173"/>
          <p:cNvSpPr/>
          <p:nvPr>
            <p:ph type="sldImg"/>
          </p:nvPr>
        </p:nvSpPr>
        <p:spPr>
          <a:prstGeom prst="rect">
            <a:avLst/>
          </a:prstGeom>
        </p:spPr>
        <p:txBody>
          <a:bodyPr/>
          <a:lstStyle/>
          <a:p>
            <a:pPr/>
          </a:p>
        </p:txBody>
      </p:sp>
      <p:sp>
        <p:nvSpPr>
          <p:cNvPr id="1174" name="Shape 1174"/>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8" name="Shape 1228"/>
          <p:cNvSpPr/>
          <p:nvPr>
            <p:ph type="sldImg"/>
          </p:nvPr>
        </p:nvSpPr>
        <p:spPr>
          <a:prstGeom prst="rect">
            <a:avLst/>
          </a:prstGeom>
        </p:spPr>
        <p:txBody>
          <a:bodyPr/>
          <a:lstStyle/>
          <a:p>
            <a:pPr/>
          </a:p>
        </p:txBody>
      </p:sp>
      <p:sp>
        <p:nvSpPr>
          <p:cNvPr id="1229" name="Shape 1229"/>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3" name="Shape 1293"/>
          <p:cNvSpPr/>
          <p:nvPr>
            <p:ph type="sldImg"/>
          </p:nvPr>
        </p:nvSpPr>
        <p:spPr>
          <a:prstGeom prst="rect">
            <a:avLst/>
          </a:prstGeom>
        </p:spPr>
        <p:txBody>
          <a:bodyPr/>
          <a:lstStyle/>
          <a:p>
            <a:pPr/>
          </a:p>
        </p:txBody>
      </p:sp>
      <p:sp>
        <p:nvSpPr>
          <p:cNvPr id="1294" name="Shape 1294"/>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5" name="Shape 1375"/>
          <p:cNvSpPr/>
          <p:nvPr>
            <p:ph type="sldImg"/>
          </p:nvPr>
        </p:nvSpPr>
        <p:spPr>
          <a:prstGeom prst="rect">
            <a:avLst/>
          </a:prstGeom>
        </p:spPr>
        <p:txBody>
          <a:bodyPr/>
          <a:lstStyle/>
          <a:p>
            <a:pPr/>
          </a:p>
        </p:txBody>
      </p:sp>
      <p:sp>
        <p:nvSpPr>
          <p:cNvPr id="1376" name="Shape 1376"/>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6" name="Shape 1466"/>
          <p:cNvSpPr/>
          <p:nvPr>
            <p:ph type="sldImg"/>
          </p:nvPr>
        </p:nvSpPr>
        <p:spPr>
          <a:prstGeom prst="rect">
            <a:avLst/>
          </a:prstGeom>
        </p:spPr>
        <p:txBody>
          <a:bodyPr/>
          <a:lstStyle/>
          <a:p>
            <a:pPr/>
          </a:p>
        </p:txBody>
      </p:sp>
      <p:sp>
        <p:nvSpPr>
          <p:cNvPr id="1467" name="Shape 1467"/>
          <p:cNvSpPr/>
          <p:nvPr>
            <p:ph type="body" sz="quarter" idx="1"/>
          </p:nvPr>
        </p:nvSpPr>
        <p:spPr>
          <a:prstGeom prst="rect">
            <a:avLst/>
          </a:prstGeom>
        </p:spPr>
        <p:txBody>
          <a:bodyPr/>
          <a:lstStyle>
            <a:lvl1pPr>
              <a:defRPr sz="1800"/>
            </a:lvl1pPr>
          </a:lstStyle>
          <a:p>
            <a:pPr/>
            <a:r>
              <a:t>To prevent the incidents resulting from network misconfiguration, Alibaba decided to adopt network verification to prevent configuration-induced incidents ahead of time. Our verification system is named Hoyan Jinjing. This name is from the skill of the monkey king in ancient Chinese myths, which means the monkey king can see the truth through his fire and golden eye. In SIGCOMM last year, we have presented our ACL verification work, Jinjing. Today I am going to talk about Hoyan, the routing configuration verification system.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 Id="rId4" Type="http://schemas.openxmlformats.org/officeDocument/2006/relationships/image" Target="../media/image5.png"/></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tif"/><Relationship Id="rId3" Type="http://schemas.openxmlformats.org/officeDocument/2006/relationships/image" Target="../media/image4.png"/><Relationship Id="rId4" Type="http://schemas.openxmlformats.org/officeDocument/2006/relationships/image" Target="../media/image5.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 Id="rId3" Type="http://schemas.openxmlformats.org/officeDocument/2006/relationships/image" Target="../media/image1.png"/><Relationship Id="rId4" Type="http://schemas.openxmlformats.org/officeDocument/2006/relationships/image" Target="../media/image2.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 Id="rId3" Type="http://schemas.openxmlformats.org/officeDocument/2006/relationships/image" Target="../media/image4.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准logo组合 ">
    <p:spTree>
      <p:nvGrpSpPr>
        <p:cNvPr id="1" name=""/>
        <p:cNvGrpSpPr/>
        <p:nvPr/>
      </p:nvGrpSpPr>
      <p:grpSpPr>
        <a:xfrm>
          <a:off x="0" y="0"/>
          <a:ext cx="0" cy="0"/>
          <a:chOff x="0" y="0"/>
          <a:chExt cx="0" cy="0"/>
        </a:xfrm>
      </p:grpSpPr>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三">
    <p:spTree>
      <p:nvGrpSpPr>
        <p:cNvPr id="1" name=""/>
        <p:cNvGrpSpPr/>
        <p:nvPr/>
      </p:nvGrpSpPr>
      <p:grpSpPr>
        <a:xfrm>
          <a:off x="0" y="0"/>
          <a:ext cx="0" cy="0"/>
          <a:chOff x="0" y="0"/>
          <a:chExt cx="0" cy="0"/>
        </a:xfrm>
      </p:grpSpPr>
      <p:pic>
        <p:nvPicPr>
          <p:cNvPr id="108" name="Image" descr="Image"/>
          <p:cNvPicPr>
            <a:picLocks noChangeAspect="1"/>
          </p:cNvPicPr>
          <p:nvPr/>
        </p:nvPicPr>
        <p:blipFill>
          <a:blip r:embed="rId2">
            <a:alphaModFix amt="42745"/>
            <a:extLst/>
          </a:blip>
          <a:stretch>
            <a:fillRect/>
          </a:stretch>
        </p:blipFill>
        <p:spPr>
          <a:xfrm>
            <a:off x="0" y="0"/>
            <a:ext cx="24384000" cy="13716000"/>
          </a:xfrm>
          <a:prstGeom prst="rect">
            <a:avLst/>
          </a:prstGeom>
          <a:ln w="12700">
            <a:miter lim="400000"/>
          </a:ln>
        </p:spPr>
      </p:pic>
      <p:pic>
        <p:nvPicPr>
          <p:cNvPr id="109"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110"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111"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112" name="Rectangle"/>
          <p:cNvSpPr/>
          <p:nvPr/>
        </p:nvSpPr>
        <p:spPr>
          <a:xfrm>
            <a:off x="-244138" y="3556598"/>
            <a:ext cx="24872276" cy="6602804"/>
          </a:xfrm>
          <a:prstGeom prst="rect">
            <a:avLst/>
          </a:prstGeom>
          <a:solidFill>
            <a:srgbClr val="FFFFFF">
              <a:alpha val="73631"/>
            </a:srgbClr>
          </a:solidFill>
          <a:ln w="12700">
            <a:miter lim="400000"/>
          </a:ln>
        </p:spPr>
        <p:txBody>
          <a:bodyPr lIns="50800" tIns="50800" rIns="50800" bIns="50800" anchor="ctr"/>
          <a:lstStyle/>
          <a:p>
            <a:pPr>
              <a:defRPr sz="3200">
                <a:solidFill>
                  <a:srgbClr val="FFFFFF"/>
                </a:solidFill>
              </a:defRPr>
            </a:pP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三 拷贝">
    <p:bg>
      <p:bgPr>
        <a:solidFill>
          <a:srgbClr val="000000"/>
        </a:solidFill>
      </p:bgPr>
    </p:bg>
    <p:spTree>
      <p:nvGrpSpPr>
        <p:cNvPr id="1" name=""/>
        <p:cNvGrpSpPr/>
        <p:nvPr/>
      </p:nvGrpSpPr>
      <p:grpSpPr>
        <a:xfrm>
          <a:off x="0" y="0"/>
          <a:ext cx="0" cy="0"/>
          <a:chOff x="0" y="0"/>
          <a:chExt cx="0" cy="0"/>
        </a:xfrm>
      </p:grpSpPr>
      <p:pic>
        <p:nvPicPr>
          <p:cNvPr id="120" name="Image" descr="Image"/>
          <p:cNvPicPr>
            <a:picLocks noChangeAspect="1"/>
          </p:cNvPicPr>
          <p:nvPr/>
        </p:nvPicPr>
        <p:blipFill>
          <a:blip r:embed="rId2">
            <a:alphaModFix amt="21217"/>
            <a:extLst/>
          </a:blip>
          <a:stretch>
            <a:fillRect/>
          </a:stretch>
        </p:blipFill>
        <p:spPr>
          <a:xfrm>
            <a:off x="0" y="0"/>
            <a:ext cx="24384000" cy="13716000"/>
          </a:xfrm>
          <a:prstGeom prst="rect">
            <a:avLst/>
          </a:prstGeom>
          <a:ln w="12700">
            <a:miter lim="400000"/>
          </a:ln>
        </p:spPr>
      </p:pic>
      <p:sp>
        <p:nvSpPr>
          <p:cNvPr id="121" name="Rectangle"/>
          <p:cNvSpPr/>
          <p:nvPr/>
        </p:nvSpPr>
        <p:spPr>
          <a:xfrm>
            <a:off x="-244138" y="3556598"/>
            <a:ext cx="24872276" cy="6602804"/>
          </a:xfrm>
          <a:prstGeom prst="rect">
            <a:avLst/>
          </a:prstGeom>
          <a:solidFill>
            <a:srgbClr val="FFFFFF">
              <a:alpha val="15344"/>
            </a:srgbClr>
          </a:solidFill>
          <a:ln w="12700">
            <a:miter lim="400000"/>
          </a:ln>
        </p:spPr>
        <p:txBody>
          <a:bodyPr lIns="50800" tIns="50800" rIns="50800" bIns="50800" anchor="ctr"/>
          <a:lstStyle/>
          <a:p>
            <a:pPr>
              <a:defRPr sz="3200">
                <a:solidFill>
                  <a:srgbClr val="FFFFFF"/>
                </a:solidFill>
              </a:defRPr>
            </a:pPr>
          </a:p>
        </p:txBody>
      </p:sp>
      <p:sp>
        <p:nvSpPr>
          <p:cNvPr id="122"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123"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24"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八">
    <p:spTree>
      <p:nvGrpSpPr>
        <p:cNvPr id="1" name=""/>
        <p:cNvGrpSpPr/>
        <p:nvPr/>
      </p:nvGrpSpPr>
      <p:grpSpPr>
        <a:xfrm>
          <a:off x="0" y="0"/>
          <a:ext cx="0" cy="0"/>
          <a:chOff x="0" y="0"/>
          <a:chExt cx="0" cy="0"/>
        </a:xfrm>
      </p:grpSpPr>
      <p:pic>
        <p:nvPicPr>
          <p:cNvPr id="132" name="Image" descr="Image"/>
          <p:cNvPicPr>
            <a:picLocks noChangeAspect="1"/>
          </p:cNvPicPr>
          <p:nvPr/>
        </p:nvPicPr>
        <p:blipFill>
          <a:blip r:embed="rId2">
            <a:alphaModFix amt="34086"/>
            <a:extLst/>
          </a:blip>
          <a:stretch>
            <a:fillRect/>
          </a:stretch>
        </p:blipFill>
        <p:spPr>
          <a:xfrm>
            <a:off x="0" y="0"/>
            <a:ext cx="24384000" cy="13716000"/>
          </a:xfrm>
          <a:prstGeom prst="rect">
            <a:avLst/>
          </a:prstGeom>
          <a:ln w="12700">
            <a:miter lim="400000"/>
          </a:ln>
        </p:spPr>
      </p:pic>
      <p:pic>
        <p:nvPicPr>
          <p:cNvPr id="133"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134"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135"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1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八 拷贝">
    <p:bg>
      <p:bgPr>
        <a:solidFill>
          <a:srgbClr val="000000"/>
        </a:solidFill>
      </p:bgPr>
    </p:bg>
    <p:spTree>
      <p:nvGrpSpPr>
        <p:cNvPr id="1" name=""/>
        <p:cNvGrpSpPr/>
        <p:nvPr/>
      </p:nvGrpSpPr>
      <p:grpSpPr>
        <a:xfrm>
          <a:off x="0" y="0"/>
          <a:ext cx="0" cy="0"/>
          <a:chOff x="0" y="0"/>
          <a:chExt cx="0" cy="0"/>
        </a:xfrm>
      </p:grpSpPr>
      <p:pic>
        <p:nvPicPr>
          <p:cNvPr id="143" name="Image" descr="Image"/>
          <p:cNvPicPr>
            <a:picLocks noChangeAspect="1"/>
          </p:cNvPicPr>
          <p:nvPr/>
        </p:nvPicPr>
        <p:blipFill>
          <a:blip r:embed="rId2">
            <a:alphaModFix amt="25083"/>
            <a:extLst/>
          </a:blip>
          <a:stretch>
            <a:fillRect/>
          </a:stretch>
        </p:blipFill>
        <p:spPr>
          <a:xfrm>
            <a:off x="0" y="0"/>
            <a:ext cx="24384000" cy="13716000"/>
          </a:xfrm>
          <a:prstGeom prst="rect">
            <a:avLst/>
          </a:prstGeom>
          <a:ln w="12700">
            <a:miter lim="400000"/>
          </a:ln>
        </p:spPr>
      </p:pic>
      <p:sp>
        <p:nvSpPr>
          <p:cNvPr id="144"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145"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46"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四">
    <p:spTree>
      <p:nvGrpSpPr>
        <p:cNvPr id="1" name=""/>
        <p:cNvGrpSpPr/>
        <p:nvPr/>
      </p:nvGrpSpPr>
      <p:grpSpPr>
        <a:xfrm>
          <a:off x="0" y="0"/>
          <a:ext cx="0" cy="0"/>
          <a:chOff x="0" y="0"/>
          <a:chExt cx="0" cy="0"/>
        </a:xfrm>
      </p:grpSpPr>
      <p:pic>
        <p:nvPicPr>
          <p:cNvPr id="154" name="Image" descr="Image"/>
          <p:cNvPicPr>
            <a:picLocks noChangeAspect="1"/>
          </p:cNvPicPr>
          <p:nvPr/>
        </p:nvPicPr>
        <p:blipFill>
          <a:blip r:embed="rId2">
            <a:alphaModFix amt="40800"/>
            <a:extLst/>
          </a:blip>
          <a:srcRect l="0" t="4919" r="0" b="8802"/>
          <a:stretch>
            <a:fillRect/>
          </a:stretch>
        </p:blipFill>
        <p:spPr>
          <a:xfrm>
            <a:off x="-69102" y="-194433"/>
            <a:ext cx="24522204" cy="14104866"/>
          </a:xfrm>
          <a:prstGeom prst="rect">
            <a:avLst/>
          </a:prstGeom>
          <a:ln w="12700">
            <a:miter lim="400000"/>
          </a:ln>
        </p:spPr>
      </p:pic>
      <p:pic>
        <p:nvPicPr>
          <p:cNvPr id="155"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156"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157"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1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四 拷贝">
    <p:bg>
      <p:bgPr>
        <a:solidFill>
          <a:srgbClr val="000000"/>
        </a:solidFill>
      </p:bgPr>
    </p:bg>
    <p:spTree>
      <p:nvGrpSpPr>
        <p:cNvPr id="1" name=""/>
        <p:cNvGrpSpPr/>
        <p:nvPr/>
      </p:nvGrpSpPr>
      <p:grpSpPr>
        <a:xfrm>
          <a:off x="0" y="0"/>
          <a:ext cx="0" cy="0"/>
          <a:chOff x="0" y="0"/>
          <a:chExt cx="0" cy="0"/>
        </a:xfrm>
      </p:grpSpPr>
      <p:pic>
        <p:nvPicPr>
          <p:cNvPr id="165" name="Image" descr="Image"/>
          <p:cNvPicPr>
            <a:picLocks noChangeAspect="1"/>
          </p:cNvPicPr>
          <p:nvPr/>
        </p:nvPicPr>
        <p:blipFill>
          <a:blip r:embed="rId2">
            <a:alphaModFix amt="24474"/>
            <a:extLst/>
          </a:blip>
          <a:srcRect l="0" t="4919" r="0" b="8802"/>
          <a:stretch>
            <a:fillRect/>
          </a:stretch>
        </p:blipFill>
        <p:spPr>
          <a:xfrm>
            <a:off x="-69102" y="-194433"/>
            <a:ext cx="24522204" cy="14104866"/>
          </a:xfrm>
          <a:prstGeom prst="rect">
            <a:avLst/>
          </a:prstGeom>
          <a:ln w="12700">
            <a:miter lim="400000"/>
          </a:ln>
        </p:spPr>
      </p:pic>
      <p:sp>
        <p:nvSpPr>
          <p:cNvPr id="166"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167"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68"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五">
    <p:spTree>
      <p:nvGrpSpPr>
        <p:cNvPr id="1" name=""/>
        <p:cNvGrpSpPr/>
        <p:nvPr/>
      </p:nvGrpSpPr>
      <p:grpSpPr>
        <a:xfrm>
          <a:off x="0" y="0"/>
          <a:ext cx="0" cy="0"/>
          <a:chOff x="0" y="0"/>
          <a:chExt cx="0" cy="0"/>
        </a:xfrm>
      </p:grpSpPr>
      <p:pic>
        <p:nvPicPr>
          <p:cNvPr id="176" name="Image" descr="Image"/>
          <p:cNvPicPr>
            <a:picLocks noChangeAspect="1"/>
          </p:cNvPicPr>
          <p:nvPr/>
        </p:nvPicPr>
        <p:blipFill>
          <a:blip r:embed="rId2">
            <a:extLst/>
          </a:blip>
          <a:srcRect l="0" t="11803" r="0" b="29282"/>
          <a:stretch>
            <a:fillRect/>
          </a:stretch>
        </p:blipFill>
        <p:spPr>
          <a:xfrm>
            <a:off x="0" y="-71387"/>
            <a:ext cx="24384000" cy="8080709"/>
          </a:xfrm>
          <a:prstGeom prst="rect">
            <a:avLst/>
          </a:prstGeom>
          <a:ln w="12700">
            <a:miter lim="400000"/>
          </a:ln>
        </p:spPr>
      </p:pic>
      <p:sp>
        <p:nvSpPr>
          <p:cNvPr id="177" name="矩形"/>
          <p:cNvSpPr/>
          <p:nvPr/>
        </p:nvSpPr>
        <p:spPr>
          <a:xfrm>
            <a:off x="-21524" y="-151533"/>
            <a:ext cx="24427048" cy="8338385"/>
          </a:xfrm>
          <a:prstGeom prst="rect">
            <a:avLst/>
          </a:prstGeom>
          <a:gradFill>
            <a:gsLst>
              <a:gs pos="0">
                <a:srgbClr val="FF6A00">
                  <a:alpha val="97000"/>
                </a:srgbClr>
              </a:gs>
              <a:gs pos="100000">
                <a:srgbClr val="FFFFFF">
                  <a:alpha val="0"/>
                </a:srgbClr>
              </a:gs>
            </a:gsLst>
            <a:lin ang="5400000"/>
          </a:gradFill>
          <a:ln w="12700">
            <a:miter lim="400000"/>
          </a:ln>
        </p:spPr>
        <p:txBody>
          <a:bodyPr lIns="54355" tIns="54355" rIns="54355" bIns="54355" anchor="ctr"/>
          <a:lstStyle/>
          <a:p>
            <a:pPr algn="l" defTabSz="1087119">
              <a:defRPr sz="1600">
                <a:solidFill>
                  <a:srgbClr val="FFFFFF"/>
                </a:solidFill>
                <a:latin typeface="Helvetica"/>
                <a:ea typeface="Helvetica"/>
                <a:cs typeface="Helvetica"/>
                <a:sym typeface="Helvetica"/>
              </a:defRPr>
            </a:pPr>
          </a:p>
        </p:txBody>
      </p:sp>
      <p:sp>
        <p:nvSpPr>
          <p:cNvPr id="178"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179"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80"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六">
    <p:spTree>
      <p:nvGrpSpPr>
        <p:cNvPr id="1" name=""/>
        <p:cNvGrpSpPr/>
        <p:nvPr/>
      </p:nvGrpSpPr>
      <p:grpSpPr>
        <a:xfrm>
          <a:off x="0" y="0"/>
          <a:ext cx="0" cy="0"/>
          <a:chOff x="0" y="0"/>
          <a:chExt cx="0" cy="0"/>
        </a:xfrm>
      </p:grpSpPr>
      <p:pic>
        <p:nvPicPr>
          <p:cNvPr id="188" name="Image" descr="Image"/>
          <p:cNvPicPr>
            <a:picLocks noChangeAspect="1"/>
          </p:cNvPicPr>
          <p:nvPr/>
        </p:nvPicPr>
        <p:blipFill>
          <a:blip r:embed="rId2">
            <a:extLst/>
          </a:blip>
          <a:stretch>
            <a:fillRect/>
          </a:stretch>
        </p:blipFill>
        <p:spPr>
          <a:xfrm>
            <a:off x="0" y="150"/>
            <a:ext cx="24384000" cy="13716001"/>
          </a:xfrm>
          <a:prstGeom prst="rect">
            <a:avLst/>
          </a:prstGeom>
          <a:ln w="12700">
            <a:miter lim="400000"/>
          </a:ln>
        </p:spPr>
      </p:pic>
      <p:sp>
        <p:nvSpPr>
          <p:cNvPr id="189" name="矩形"/>
          <p:cNvSpPr/>
          <p:nvPr/>
        </p:nvSpPr>
        <p:spPr>
          <a:xfrm>
            <a:off x="-21524" y="-151533"/>
            <a:ext cx="24427048" cy="14342072"/>
          </a:xfrm>
          <a:prstGeom prst="rect">
            <a:avLst/>
          </a:prstGeom>
          <a:gradFill>
            <a:gsLst>
              <a:gs pos="0">
                <a:srgbClr val="FF6A00">
                  <a:alpha val="70186"/>
                </a:srgbClr>
              </a:gs>
              <a:gs pos="100000">
                <a:srgbClr val="FFFFFF">
                  <a:alpha val="0"/>
                </a:srgbClr>
              </a:gs>
            </a:gsLst>
            <a:lin ang="5400000"/>
          </a:gradFill>
          <a:ln w="12700">
            <a:miter lim="400000"/>
          </a:ln>
        </p:spPr>
        <p:txBody>
          <a:bodyPr lIns="54355" tIns="54355" rIns="54355" bIns="54355" anchor="ctr"/>
          <a:lstStyle/>
          <a:p>
            <a:pPr algn="l" defTabSz="1087119">
              <a:defRPr sz="1600">
                <a:solidFill>
                  <a:srgbClr val="FFFFFF"/>
                </a:solidFill>
                <a:latin typeface="Helvetica"/>
                <a:ea typeface="Helvetica"/>
                <a:cs typeface="Helvetica"/>
                <a:sym typeface="Helvetica"/>
              </a:defRPr>
            </a:pPr>
          </a:p>
        </p:txBody>
      </p:sp>
      <p:sp>
        <p:nvSpPr>
          <p:cNvPr id="190"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191"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92"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封面">
    <p:spTree>
      <p:nvGrpSpPr>
        <p:cNvPr id="1" name=""/>
        <p:cNvGrpSpPr/>
        <p:nvPr/>
      </p:nvGrpSpPr>
      <p:grpSpPr>
        <a:xfrm>
          <a:off x="0" y="0"/>
          <a:ext cx="0" cy="0"/>
          <a:chOff x="0" y="0"/>
          <a:chExt cx="0" cy="0"/>
        </a:xfrm>
      </p:grpSpPr>
      <p:pic>
        <p:nvPicPr>
          <p:cNvPr id="200" name="Image" descr="Image"/>
          <p:cNvPicPr>
            <a:picLocks noChangeAspect="1"/>
          </p:cNvPicPr>
          <p:nvPr/>
        </p:nvPicPr>
        <p:blipFill>
          <a:blip r:embed="rId2">
            <a:alphaModFix amt="27314"/>
            <a:extLst/>
          </a:blip>
          <a:stretch>
            <a:fillRect/>
          </a:stretch>
        </p:blipFill>
        <p:spPr>
          <a:xfrm rot="709367">
            <a:off x="-6360124" y="-2934582"/>
            <a:ext cx="35946676" cy="20220004"/>
          </a:xfrm>
          <a:prstGeom prst="rect">
            <a:avLst/>
          </a:prstGeom>
          <a:ln w="12700">
            <a:miter lim="400000"/>
          </a:ln>
        </p:spPr>
      </p:pic>
      <p:pic>
        <p:nvPicPr>
          <p:cNvPr id="201"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202"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203"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2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封底">
    <p:spTree>
      <p:nvGrpSpPr>
        <p:cNvPr id="1" name=""/>
        <p:cNvGrpSpPr/>
        <p:nvPr/>
      </p:nvGrpSpPr>
      <p:grpSpPr>
        <a:xfrm>
          <a:off x="0" y="0"/>
          <a:ext cx="0" cy="0"/>
          <a:chOff x="0" y="0"/>
          <a:chExt cx="0" cy="0"/>
        </a:xfrm>
      </p:grpSpPr>
      <p:pic>
        <p:nvPicPr>
          <p:cNvPr id="211" name="Image" descr="Image"/>
          <p:cNvPicPr>
            <a:picLocks noChangeAspect="1"/>
          </p:cNvPicPr>
          <p:nvPr/>
        </p:nvPicPr>
        <p:blipFill>
          <a:blip r:embed="rId2">
            <a:alphaModFix amt="27314"/>
            <a:extLst/>
          </a:blip>
          <a:stretch>
            <a:fillRect/>
          </a:stretch>
        </p:blipFill>
        <p:spPr>
          <a:xfrm rot="709367">
            <a:off x="-6360124" y="-2934582"/>
            <a:ext cx="35946676" cy="20220004"/>
          </a:xfrm>
          <a:prstGeom prst="rect">
            <a:avLst/>
          </a:prstGeom>
          <a:ln w="12700">
            <a:miter lim="400000"/>
          </a:ln>
        </p:spPr>
      </p:pic>
      <p:pic>
        <p:nvPicPr>
          <p:cNvPr id="212"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213"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214"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2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
    <p:bg>
      <p:bgPr>
        <a:solidFill>
          <a:srgbClr val="000000"/>
        </a:solidFill>
      </p:bgPr>
    </p:bg>
    <p:spTree>
      <p:nvGrpSpPr>
        <p:cNvPr id="1" name=""/>
        <p:cNvGrpSpPr/>
        <p:nvPr/>
      </p:nvGrpSpPr>
      <p:grpSpPr>
        <a:xfrm>
          <a:off x="0" y="0"/>
          <a:ext cx="0" cy="0"/>
          <a:chOff x="0" y="0"/>
          <a:chExt cx="0" cy="0"/>
        </a:xfrm>
      </p:grpSpPr>
      <p:pic>
        <p:nvPicPr>
          <p:cNvPr id="21" name="Image" descr="Image"/>
          <p:cNvPicPr>
            <a:picLocks noChangeAspect="1"/>
          </p:cNvPicPr>
          <p:nvPr/>
        </p:nvPicPr>
        <p:blipFill>
          <a:blip r:embed="rId2">
            <a:alphaModFix amt="16783"/>
            <a:extLst/>
          </a:blip>
          <a:stretch>
            <a:fillRect/>
          </a:stretch>
        </p:blipFill>
        <p:spPr>
          <a:xfrm>
            <a:off x="0" y="0"/>
            <a:ext cx="24384000" cy="13716000"/>
          </a:xfrm>
          <a:prstGeom prst="rect">
            <a:avLst/>
          </a:prstGeom>
          <a:ln w="12700">
            <a:miter lim="400000"/>
          </a:ln>
        </p:spPr>
      </p:pic>
      <p:sp>
        <p:nvSpPr>
          <p:cNvPr id="22"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3"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24"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侧边">
    <p:spTree>
      <p:nvGrpSpPr>
        <p:cNvPr id="1" name=""/>
        <p:cNvGrpSpPr/>
        <p:nvPr/>
      </p:nvGrpSpPr>
      <p:grpSpPr>
        <a:xfrm>
          <a:off x="0" y="0"/>
          <a:ext cx="0" cy="0"/>
          <a:chOff x="0" y="0"/>
          <a:chExt cx="0" cy="0"/>
        </a:xfrm>
      </p:grpSpPr>
      <p:sp>
        <p:nvSpPr>
          <p:cNvPr id="222" name="矩形"/>
          <p:cNvSpPr/>
          <p:nvPr/>
        </p:nvSpPr>
        <p:spPr>
          <a:xfrm flipH="1">
            <a:off x="-67992" y="-63457"/>
            <a:ext cx="7507546" cy="13842914"/>
          </a:xfrm>
          <a:prstGeom prst="rect">
            <a:avLst/>
          </a:prstGeom>
          <a:solidFill>
            <a:srgbClr val="F5F5F5"/>
          </a:solidFill>
          <a:ln w="12700">
            <a:miter lim="400000"/>
          </a:ln>
        </p:spPr>
        <p:txBody>
          <a:bodyPr lIns="30197" tIns="30197" rIns="30197" bIns="30197" anchor="ctr"/>
          <a:lstStyle/>
          <a:p>
            <a:pPr defTabSz="490713">
              <a:defRPr sz="1600">
                <a:solidFill>
                  <a:srgbClr val="FFFFFF"/>
                </a:solidFill>
                <a:latin typeface="Helvetica"/>
                <a:ea typeface="Helvetica"/>
                <a:cs typeface="Helvetica"/>
                <a:sym typeface="Helvetica"/>
              </a:defRPr>
            </a:pPr>
          </a:p>
        </p:txBody>
      </p:sp>
      <p:pic>
        <p:nvPicPr>
          <p:cNvPr id="223" name="Image" descr="Image"/>
          <p:cNvPicPr>
            <a:picLocks noChangeAspect="1"/>
          </p:cNvPicPr>
          <p:nvPr/>
        </p:nvPicPr>
        <p:blipFill>
          <a:blip r:embed="rId2">
            <a:extLst/>
          </a:blip>
          <a:stretch>
            <a:fillRect/>
          </a:stretch>
        </p:blipFill>
        <p:spPr>
          <a:xfrm>
            <a:off x="628871" y="645081"/>
            <a:ext cx="2756843" cy="478649"/>
          </a:xfrm>
          <a:prstGeom prst="rect">
            <a:avLst/>
          </a:prstGeom>
          <a:ln w="12700">
            <a:miter lim="400000"/>
          </a:ln>
        </p:spPr>
      </p:pic>
      <p:sp>
        <p:nvSpPr>
          <p:cNvPr id="224"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225" name="Image" descr="Image"/>
          <p:cNvPicPr>
            <a:picLocks noChangeAspect="1"/>
          </p:cNvPicPr>
          <p:nvPr/>
        </p:nvPicPr>
        <p:blipFill>
          <a:blip r:embed="rId3">
            <a:extLst/>
          </a:blip>
          <a:stretch>
            <a:fillRect/>
          </a:stretch>
        </p:blipFill>
        <p:spPr>
          <a:xfrm>
            <a:off x="3782382" y="579052"/>
            <a:ext cx="1650267" cy="615787"/>
          </a:xfrm>
          <a:prstGeom prst="rect">
            <a:avLst/>
          </a:prstGeom>
          <a:ln w="12700">
            <a:miter lim="400000"/>
          </a:ln>
        </p:spPr>
      </p:pic>
      <p:sp>
        <p:nvSpPr>
          <p:cNvPr id="2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侧边 拷贝">
    <p:spTree>
      <p:nvGrpSpPr>
        <p:cNvPr id="1" name=""/>
        <p:cNvGrpSpPr/>
        <p:nvPr/>
      </p:nvGrpSpPr>
      <p:grpSpPr>
        <a:xfrm>
          <a:off x="0" y="0"/>
          <a:ext cx="0" cy="0"/>
          <a:chOff x="0" y="0"/>
          <a:chExt cx="0" cy="0"/>
        </a:xfrm>
      </p:grpSpPr>
      <p:sp>
        <p:nvSpPr>
          <p:cNvPr id="233" name="矩形"/>
          <p:cNvSpPr/>
          <p:nvPr/>
        </p:nvSpPr>
        <p:spPr>
          <a:xfrm flipH="1">
            <a:off x="-67992" y="-63457"/>
            <a:ext cx="7507546" cy="13842914"/>
          </a:xfrm>
          <a:prstGeom prst="rect">
            <a:avLst/>
          </a:prstGeom>
          <a:solidFill>
            <a:srgbClr val="414141"/>
          </a:solidFill>
          <a:ln w="12700">
            <a:miter lim="400000"/>
          </a:ln>
        </p:spPr>
        <p:txBody>
          <a:bodyPr lIns="30197" tIns="30197" rIns="30197" bIns="30197" anchor="ctr"/>
          <a:lstStyle/>
          <a:p>
            <a:pPr defTabSz="490713">
              <a:defRPr sz="1600">
                <a:solidFill>
                  <a:srgbClr val="FFFFFF"/>
                </a:solidFill>
                <a:latin typeface="Helvetica"/>
                <a:ea typeface="Helvetica"/>
                <a:cs typeface="Helvetica"/>
                <a:sym typeface="Helvetica"/>
              </a:defRPr>
            </a:pPr>
          </a:p>
        </p:txBody>
      </p:sp>
      <p:pic>
        <p:nvPicPr>
          <p:cNvPr id="234" name="Image" descr="Image"/>
          <p:cNvPicPr>
            <a:picLocks noChangeAspect="1"/>
          </p:cNvPicPr>
          <p:nvPr/>
        </p:nvPicPr>
        <p:blipFill>
          <a:blip r:embed="rId2">
            <a:extLst/>
          </a:blip>
          <a:stretch>
            <a:fillRect/>
          </a:stretch>
        </p:blipFill>
        <p:spPr>
          <a:xfrm>
            <a:off x="628871" y="645081"/>
            <a:ext cx="2756843" cy="478649"/>
          </a:xfrm>
          <a:prstGeom prst="rect">
            <a:avLst/>
          </a:prstGeom>
          <a:ln w="12700">
            <a:miter lim="400000"/>
          </a:ln>
        </p:spPr>
      </p:pic>
      <p:sp>
        <p:nvSpPr>
          <p:cNvPr id="235"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236" name="Image" descr="Image"/>
          <p:cNvPicPr>
            <a:picLocks noChangeAspect="1"/>
          </p:cNvPicPr>
          <p:nvPr/>
        </p:nvPicPr>
        <p:blipFill>
          <a:blip r:embed="rId3">
            <a:extLst/>
          </a:blip>
          <a:stretch>
            <a:fillRect/>
          </a:stretch>
        </p:blipFill>
        <p:spPr>
          <a:xfrm>
            <a:off x="3782382" y="579052"/>
            <a:ext cx="1650267" cy="615787"/>
          </a:xfrm>
          <a:prstGeom prst="rect">
            <a:avLst/>
          </a:prstGeom>
          <a:ln w="12700">
            <a:miter lim="400000"/>
          </a:ln>
        </p:spPr>
      </p:pic>
      <p:sp>
        <p:nvSpPr>
          <p:cNvPr id="2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目录">
    <p:bg>
      <p:bgPr>
        <a:solidFill>
          <a:srgbClr val="414141"/>
        </a:solidFill>
      </p:bgPr>
    </p:bg>
    <p:spTree>
      <p:nvGrpSpPr>
        <p:cNvPr id="1" name=""/>
        <p:cNvGrpSpPr/>
        <p:nvPr/>
      </p:nvGrpSpPr>
      <p:grpSpPr>
        <a:xfrm>
          <a:off x="0" y="0"/>
          <a:ext cx="0" cy="0"/>
          <a:chOff x="0" y="0"/>
          <a:chExt cx="0" cy="0"/>
        </a:xfrm>
      </p:grpSpPr>
      <p:pic>
        <p:nvPicPr>
          <p:cNvPr id="244" name="Image" descr="Image"/>
          <p:cNvPicPr>
            <a:picLocks noChangeAspect="1"/>
          </p:cNvPicPr>
          <p:nvPr/>
        </p:nvPicPr>
        <p:blipFill>
          <a:blip r:embed="rId2">
            <a:extLst/>
          </a:blip>
          <a:srcRect l="40715" t="0" r="26751" b="0"/>
          <a:stretch>
            <a:fillRect/>
          </a:stretch>
        </p:blipFill>
        <p:spPr>
          <a:xfrm>
            <a:off x="-490582" y="1219"/>
            <a:ext cx="7932817" cy="13713562"/>
          </a:xfrm>
          <a:prstGeom prst="rect">
            <a:avLst/>
          </a:prstGeom>
          <a:ln w="12700">
            <a:miter lim="400000"/>
          </a:ln>
        </p:spPr>
      </p:pic>
      <p:sp>
        <p:nvSpPr>
          <p:cNvPr id="245"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46"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247"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2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章节">
    <p:bg>
      <p:bgPr>
        <a:solidFill>
          <a:srgbClr val="414141"/>
        </a:solidFill>
      </p:bgPr>
    </p:bg>
    <p:spTree>
      <p:nvGrpSpPr>
        <p:cNvPr id="1" name=""/>
        <p:cNvGrpSpPr/>
        <p:nvPr/>
      </p:nvGrpSpPr>
      <p:grpSpPr>
        <a:xfrm>
          <a:off x="0" y="0"/>
          <a:ext cx="0" cy="0"/>
          <a:chOff x="0" y="0"/>
          <a:chExt cx="0" cy="0"/>
        </a:xfrm>
      </p:grpSpPr>
      <p:pic>
        <p:nvPicPr>
          <p:cNvPr id="255" name="Image" descr="Image"/>
          <p:cNvPicPr>
            <a:picLocks noChangeAspect="1"/>
          </p:cNvPicPr>
          <p:nvPr/>
        </p:nvPicPr>
        <p:blipFill>
          <a:blip r:embed="rId2">
            <a:extLst/>
          </a:blip>
          <a:srcRect l="0" t="0" r="65220" b="0"/>
          <a:stretch>
            <a:fillRect/>
          </a:stretch>
        </p:blipFill>
        <p:spPr>
          <a:xfrm>
            <a:off x="-1026383" y="1219"/>
            <a:ext cx="8480620" cy="13713562"/>
          </a:xfrm>
          <a:prstGeom prst="rect">
            <a:avLst/>
          </a:prstGeom>
          <a:ln w="12700">
            <a:miter lim="400000"/>
          </a:ln>
        </p:spPr>
      </p:pic>
      <p:sp>
        <p:nvSpPr>
          <p:cNvPr id="256"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57"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258"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2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章节 拷贝">
    <p:bg>
      <p:bgPr>
        <a:solidFill>
          <a:srgbClr val="414141"/>
        </a:solidFill>
      </p:bgPr>
    </p:bg>
    <p:spTree>
      <p:nvGrpSpPr>
        <p:cNvPr id="1" name=""/>
        <p:cNvGrpSpPr/>
        <p:nvPr/>
      </p:nvGrpSpPr>
      <p:grpSpPr>
        <a:xfrm>
          <a:off x="0" y="0"/>
          <a:ext cx="0" cy="0"/>
          <a:chOff x="0" y="0"/>
          <a:chExt cx="0" cy="0"/>
        </a:xfrm>
      </p:grpSpPr>
      <p:pic>
        <p:nvPicPr>
          <p:cNvPr id="266" name="Image" descr="Image"/>
          <p:cNvPicPr>
            <a:picLocks noChangeAspect="1"/>
          </p:cNvPicPr>
          <p:nvPr/>
        </p:nvPicPr>
        <p:blipFill>
          <a:blip r:embed="rId2">
            <a:extLst/>
          </a:blip>
          <a:srcRect l="0" t="0" r="65220" b="0"/>
          <a:stretch>
            <a:fillRect/>
          </a:stretch>
        </p:blipFill>
        <p:spPr>
          <a:xfrm>
            <a:off x="-1026383" y="1219"/>
            <a:ext cx="8480620" cy="13713562"/>
          </a:xfrm>
          <a:prstGeom prst="rect">
            <a:avLst/>
          </a:prstGeom>
          <a:ln w="12700">
            <a:miter lim="400000"/>
          </a:ln>
        </p:spPr>
      </p:pic>
      <p:sp>
        <p:nvSpPr>
          <p:cNvPr id="267"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68"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269"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2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特殊情况下用黑色">
    <p:spTree>
      <p:nvGrpSpPr>
        <p:cNvPr id="1" name=""/>
        <p:cNvGrpSpPr/>
        <p:nvPr/>
      </p:nvGrpSpPr>
      <p:grpSpPr>
        <a:xfrm>
          <a:off x="0" y="0"/>
          <a:ext cx="0" cy="0"/>
          <a:chOff x="0" y="0"/>
          <a:chExt cx="0" cy="0"/>
        </a:xfrm>
      </p:grpSpPr>
      <p:sp>
        <p:nvSpPr>
          <p:cNvPr id="277" name="Rectangle"/>
          <p:cNvSpPr/>
          <p:nvPr/>
        </p:nvSpPr>
        <p:spPr>
          <a:xfrm>
            <a:off x="-6169" y="-1"/>
            <a:ext cx="24396337" cy="13716001"/>
          </a:xfrm>
          <a:prstGeom prst="rect">
            <a:avLst/>
          </a:prstGeom>
          <a:solidFill>
            <a:srgbClr val="000000"/>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278" name="KV Summit(1)-底纹.psd" descr="KV Summit(1)-底纹.psd"/>
          <p:cNvPicPr>
            <a:picLocks noChangeAspect="1"/>
          </p:cNvPicPr>
          <p:nvPr/>
        </p:nvPicPr>
        <p:blipFill>
          <a:blip r:embed="rId2">
            <a:alphaModFix amt="25328"/>
            <a:extLst/>
          </a:blip>
          <a:stretch>
            <a:fillRect/>
          </a:stretch>
        </p:blipFill>
        <p:spPr>
          <a:xfrm flipH="1">
            <a:off x="-1204" y="0"/>
            <a:ext cx="24386408" cy="13716001"/>
          </a:xfrm>
          <a:prstGeom prst="rect">
            <a:avLst/>
          </a:prstGeom>
          <a:ln w="12700">
            <a:miter lim="400000"/>
          </a:ln>
        </p:spPr>
      </p:pic>
      <p:sp>
        <p:nvSpPr>
          <p:cNvPr id="279"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80"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281"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2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特殊情况下用黑色 拷贝">
    <p:spTree>
      <p:nvGrpSpPr>
        <p:cNvPr id="1" name=""/>
        <p:cNvGrpSpPr/>
        <p:nvPr/>
      </p:nvGrpSpPr>
      <p:grpSpPr>
        <a:xfrm>
          <a:off x="0" y="0"/>
          <a:ext cx="0" cy="0"/>
          <a:chOff x="0" y="0"/>
          <a:chExt cx="0" cy="0"/>
        </a:xfrm>
      </p:grpSpPr>
      <p:sp>
        <p:nvSpPr>
          <p:cNvPr id="289" name="Rectangle"/>
          <p:cNvSpPr/>
          <p:nvPr/>
        </p:nvSpPr>
        <p:spPr>
          <a:xfrm>
            <a:off x="-6169" y="-1"/>
            <a:ext cx="24396337" cy="13716001"/>
          </a:xfrm>
          <a:prstGeom prst="rect">
            <a:avLst/>
          </a:prstGeom>
          <a:solidFill>
            <a:srgbClr val="414141"/>
          </a:solidFill>
          <a:ln w="12700">
            <a:miter lim="400000"/>
          </a:ln>
        </p:spPr>
        <p:txBody>
          <a:bodyPr lIns="50800" tIns="50800" rIns="50800" bIns="50800" anchor="ctr"/>
          <a:lstStyle/>
          <a:p>
            <a:pPr>
              <a:defRPr sz="3200">
                <a:solidFill>
                  <a:srgbClr val="53585F"/>
                </a:solidFill>
              </a:defRPr>
            </a:pPr>
          </a:p>
        </p:txBody>
      </p:sp>
      <p:sp>
        <p:nvSpPr>
          <p:cNvPr id="290"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291" name="Image" descr="Image"/>
          <p:cNvPicPr>
            <a:picLocks noChangeAspect="1"/>
          </p:cNvPicPr>
          <p:nvPr/>
        </p:nvPicPr>
        <p:blipFill>
          <a:blip r:embed="rId2">
            <a:extLst/>
          </a:blip>
          <a:stretch>
            <a:fillRect/>
          </a:stretch>
        </p:blipFill>
        <p:spPr>
          <a:xfrm>
            <a:off x="630776" y="640560"/>
            <a:ext cx="2752574" cy="478649"/>
          </a:xfrm>
          <a:prstGeom prst="rect">
            <a:avLst/>
          </a:prstGeom>
          <a:ln w="12700">
            <a:miter lim="400000"/>
          </a:ln>
        </p:spPr>
      </p:pic>
      <p:pic>
        <p:nvPicPr>
          <p:cNvPr id="292" name="Image" descr="Image"/>
          <p:cNvPicPr>
            <a:picLocks noChangeAspect="1"/>
          </p:cNvPicPr>
          <p:nvPr/>
        </p:nvPicPr>
        <p:blipFill>
          <a:blip r:embed="rId3">
            <a:extLst/>
          </a:blip>
          <a:stretch>
            <a:fillRect/>
          </a:stretch>
        </p:blipFill>
        <p:spPr>
          <a:xfrm>
            <a:off x="3781438" y="580930"/>
            <a:ext cx="1650266" cy="615787"/>
          </a:xfrm>
          <a:prstGeom prst="rect">
            <a:avLst/>
          </a:prstGeom>
          <a:ln w="12700">
            <a:miter lim="400000"/>
          </a:ln>
        </p:spPr>
      </p:pic>
      <p:sp>
        <p:nvSpPr>
          <p:cNvPr id="2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
    <p:spTree>
      <p:nvGrpSpPr>
        <p:cNvPr id="1" name=""/>
        <p:cNvGrpSpPr/>
        <p:nvPr/>
      </p:nvGrpSpPr>
      <p:grpSpPr>
        <a:xfrm>
          <a:off x="0" y="0"/>
          <a:ext cx="0" cy="0"/>
          <a:chOff x="0" y="0"/>
          <a:chExt cx="0" cy="0"/>
        </a:xfrm>
      </p:grpSpPr>
      <p:pic>
        <p:nvPicPr>
          <p:cNvPr id="300" name="KV Summit(1)-底纹.psd" descr="KV Summit(1)-底纹.psd"/>
          <p:cNvPicPr>
            <a:picLocks noChangeAspect="1"/>
          </p:cNvPicPr>
          <p:nvPr/>
        </p:nvPicPr>
        <p:blipFill>
          <a:blip r:embed="rId2">
            <a:alphaModFix amt="25328"/>
            <a:extLst/>
          </a:blip>
          <a:stretch>
            <a:fillRect/>
          </a:stretch>
        </p:blipFill>
        <p:spPr>
          <a:xfrm flipH="1">
            <a:off x="-1204" y="0"/>
            <a:ext cx="24386408" cy="13716001"/>
          </a:xfrm>
          <a:prstGeom prst="rect">
            <a:avLst/>
          </a:prstGeom>
          <a:ln w="12700">
            <a:miter lim="400000"/>
          </a:ln>
        </p:spPr>
      </p:pic>
      <p:pic>
        <p:nvPicPr>
          <p:cNvPr id="301"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302"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303"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3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标题与副标题">
    <p:spTree>
      <p:nvGrpSpPr>
        <p:cNvPr id="1" name=""/>
        <p:cNvGrpSpPr/>
        <p:nvPr/>
      </p:nvGrpSpPr>
      <p:grpSpPr>
        <a:xfrm>
          <a:off x="0" y="0"/>
          <a:ext cx="0" cy="0"/>
          <a:chOff x="0" y="0"/>
          <a:chExt cx="0" cy="0"/>
        </a:xfrm>
      </p:grpSpPr>
      <p:sp>
        <p:nvSpPr>
          <p:cNvPr id="311" name="Title Text"/>
          <p:cNvSpPr txBox="1"/>
          <p:nvPr>
            <p:ph type="title"/>
          </p:nvPr>
        </p:nvSpPr>
        <p:spPr>
          <a:xfrm>
            <a:off x="1778000" y="2298700"/>
            <a:ext cx="20828000" cy="4648200"/>
          </a:xfrm>
          <a:prstGeom prst="rect">
            <a:avLst/>
          </a:prstGeom>
        </p:spPr>
        <p:txBody>
          <a:bodyPr anchor="b"/>
          <a:lstStyle/>
          <a:p>
            <a:pPr/>
            <a:r>
              <a:t>Title Text</a:t>
            </a:r>
          </a:p>
        </p:txBody>
      </p:sp>
      <p:sp>
        <p:nvSpPr>
          <p:cNvPr id="3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3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空白">
    <p:spTree>
      <p:nvGrpSpPr>
        <p:cNvPr id="1" name=""/>
        <p:cNvGrpSpPr/>
        <p:nvPr/>
      </p:nvGrpSpPr>
      <p:grpSpPr>
        <a:xfrm>
          <a:off x="0" y="0"/>
          <a:ext cx="0" cy="0"/>
          <a:chOff x="0" y="0"/>
          <a:chExt cx="0" cy="0"/>
        </a:xfrm>
      </p:grpSpPr>
      <p:sp>
        <p:nvSpPr>
          <p:cNvPr id="320" name="Slide Number"/>
          <p:cNvSpPr/>
          <p:nvPr>
            <p:ph type="sldNum" sz="quarter" idx="2"/>
          </p:nvPr>
        </p:nvSpPr>
        <p:spPr>
          <a:xfrm>
            <a:off x="11550650" y="13081000"/>
            <a:ext cx="0" cy="1270000"/>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lnTo>
                  <a:pt x="0" y="0"/>
                </a:lnTo>
                <a:lnTo>
                  <a:pt x="0" y="21600"/>
                </a:lnTo>
                <a:lnTo>
                  <a:pt x="0" y="21600"/>
                </a:lnTo>
                <a:close/>
              </a:path>
            </a:pathLst>
          </a:custGeom>
        </p:spPr>
        <p:txBody>
          <a:bodyPr wrap="square"/>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 九">
    <p:spTree>
      <p:nvGrpSpPr>
        <p:cNvPr id="1" name=""/>
        <p:cNvGrpSpPr/>
        <p:nvPr/>
      </p:nvGrpSpPr>
      <p:grpSpPr>
        <a:xfrm>
          <a:off x="0" y="0"/>
          <a:ext cx="0" cy="0"/>
          <a:chOff x="0" y="0"/>
          <a:chExt cx="0" cy="0"/>
        </a:xfrm>
      </p:grpSpPr>
      <p:pic>
        <p:nvPicPr>
          <p:cNvPr id="32" name="Image" descr="Image"/>
          <p:cNvPicPr>
            <a:picLocks noChangeAspect="1"/>
          </p:cNvPicPr>
          <p:nvPr/>
        </p:nvPicPr>
        <p:blipFill>
          <a:blip r:embed="rId2">
            <a:alphaModFix amt="14450"/>
            <a:extLst/>
          </a:blip>
          <a:stretch>
            <a:fillRect/>
          </a:stretch>
        </p:blipFill>
        <p:spPr>
          <a:xfrm>
            <a:off x="0" y="0"/>
            <a:ext cx="24384000" cy="13716000"/>
          </a:xfrm>
          <a:prstGeom prst="rect">
            <a:avLst/>
          </a:prstGeom>
          <a:ln w="12700">
            <a:miter lim="400000"/>
          </a:ln>
        </p:spPr>
      </p:pic>
      <p:pic>
        <p:nvPicPr>
          <p:cNvPr id="33"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34"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35"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标题与副标题">
    <p:spTree>
      <p:nvGrpSpPr>
        <p:cNvPr id="1" name=""/>
        <p:cNvGrpSpPr/>
        <p:nvPr/>
      </p:nvGrpSpPr>
      <p:grpSpPr>
        <a:xfrm>
          <a:off x="0" y="0"/>
          <a:ext cx="0" cy="0"/>
          <a:chOff x="0" y="0"/>
          <a:chExt cx="0" cy="0"/>
        </a:xfrm>
      </p:grpSpPr>
      <p:sp>
        <p:nvSpPr>
          <p:cNvPr id="327" name="Title Text"/>
          <p:cNvSpPr txBox="1"/>
          <p:nvPr>
            <p:ph type="title"/>
          </p:nvPr>
        </p:nvSpPr>
        <p:spPr>
          <a:xfrm>
            <a:off x="1778000" y="2298700"/>
            <a:ext cx="20828000" cy="4648200"/>
          </a:xfrm>
          <a:prstGeom prst="rect">
            <a:avLst/>
          </a:prstGeom>
        </p:spPr>
        <p:txBody>
          <a:bodyPr anchor="b"/>
          <a:lstStyle/>
          <a:p>
            <a:pPr/>
            <a:r>
              <a:t>Title Text</a:t>
            </a:r>
          </a:p>
        </p:txBody>
      </p:sp>
      <p:sp>
        <p:nvSpPr>
          <p:cNvPr id="328"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329" name="Slide Number"/>
          <p:cNvSpPr/>
          <p:nvPr>
            <p:ph type="sldNum" sz="quarter" idx="2"/>
          </p:nvPr>
        </p:nvSpPr>
        <p:spPr>
          <a:xfrm>
            <a:off x="11550650" y="13081000"/>
            <a:ext cx="0" cy="1270000"/>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lnTo>
                  <a:pt x="0" y="0"/>
                </a:lnTo>
                <a:lnTo>
                  <a:pt x="0" y="21600"/>
                </a:lnTo>
                <a:lnTo>
                  <a:pt x="0" y="21600"/>
                </a:lnTo>
                <a:close/>
              </a:path>
            </a:pathLst>
          </a:custGeom>
        </p:spPr>
        <p:txBody>
          <a:bodyPr wrap="square"/>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一">
    <p:spTree>
      <p:nvGrpSpPr>
        <p:cNvPr id="1" name=""/>
        <p:cNvGrpSpPr/>
        <p:nvPr/>
      </p:nvGrpSpPr>
      <p:grpSpPr>
        <a:xfrm>
          <a:off x="0" y="0"/>
          <a:ext cx="0" cy="0"/>
          <a:chOff x="0" y="0"/>
          <a:chExt cx="0" cy="0"/>
        </a:xfrm>
      </p:grpSpPr>
      <p:pic>
        <p:nvPicPr>
          <p:cNvPr id="43" name="Image" descr="Image"/>
          <p:cNvPicPr>
            <a:picLocks noChangeAspect="1"/>
          </p:cNvPicPr>
          <p:nvPr/>
        </p:nvPicPr>
        <p:blipFill>
          <a:blip r:embed="rId2">
            <a:alphaModFix amt="81718"/>
            <a:extLst/>
          </a:blip>
          <a:stretch>
            <a:fillRect/>
          </a:stretch>
        </p:blipFill>
        <p:spPr>
          <a:xfrm>
            <a:off x="0" y="0"/>
            <a:ext cx="24384000" cy="13716000"/>
          </a:xfrm>
          <a:prstGeom prst="rect">
            <a:avLst/>
          </a:prstGeom>
          <a:ln w="12700">
            <a:miter lim="400000"/>
          </a:ln>
        </p:spPr>
      </p:pic>
      <p:pic>
        <p:nvPicPr>
          <p:cNvPr id="44"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45"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46"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一 拷贝">
    <p:bg>
      <p:bgPr>
        <a:solidFill>
          <a:srgbClr val="000000"/>
        </a:solidFill>
      </p:bgPr>
    </p:bg>
    <p:spTree>
      <p:nvGrpSpPr>
        <p:cNvPr id="1" name=""/>
        <p:cNvGrpSpPr/>
        <p:nvPr/>
      </p:nvGrpSpPr>
      <p:grpSpPr>
        <a:xfrm>
          <a:off x="0" y="0"/>
          <a:ext cx="0" cy="0"/>
          <a:chOff x="0" y="0"/>
          <a:chExt cx="0" cy="0"/>
        </a:xfrm>
      </p:grpSpPr>
      <p:pic>
        <p:nvPicPr>
          <p:cNvPr id="54" name="Image" descr="Image"/>
          <p:cNvPicPr>
            <a:picLocks noChangeAspect="1"/>
          </p:cNvPicPr>
          <p:nvPr/>
        </p:nvPicPr>
        <p:blipFill>
          <a:blip r:embed="rId2">
            <a:alphaModFix amt="31885"/>
            <a:extLst/>
          </a:blip>
          <a:stretch>
            <a:fillRect/>
          </a:stretch>
        </p:blipFill>
        <p:spPr>
          <a:xfrm>
            <a:off x="0" y="0"/>
            <a:ext cx="24384000" cy="13716000"/>
          </a:xfrm>
          <a:prstGeom prst="rect">
            <a:avLst/>
          </a:prstGeom>
          <a:ln w="12700">
            <a:miter lim="400000"/>
          </a:ln>
        </p:spPr>
      </p:pic>
      <p:sp>
        <p:nvSpPr>
          <p:cNvPr id="55"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56"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57"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内页基本">
    <p:spTree>
      <p:nvGrpSpPr>
        <p:cNvPr id="1" name=""/>
        <p:cNvGrpSpPr/>
        <p:nvPr/>
      </p:nvGrpSpPr>
      <p:grpSpPr>
        <a:xfrm>
          <a:off x="0" y="0"/>
          <a:ext cx="0" cy="0"/>
          <a:chOff x="0" y="0"/>
          <a:chExt cx="0" cy="0"/>
        </a:xfrm>
      </p:grpSpPr>
      <p:sp>
        <p:nvSpPr>
          <p:cNvPr id="65" name="Rectangle"/>
          <p:cNvSpPr/>
          <p:nvPr/>
        </p:nvSpPr>
        <p:spPr>
          <a:xfrm>
            <a:off x="-6169" y="-1"/>
            <a:ext cx="24539488" cy="3985676"/>
          </a:xfrm>
          <a:prstGeom prst="rect">
            <a:avLst/>
          </a:prstGeom>
          <a:solidFill>
            <a:srgbClr val="F5F5F5"/>
          </a:solidFill>
          <a:ln w="12700">
            <a:miter lim="400000"/>
          </a:ln>
        </p:spPr>
        <p:txBody>
          <a:bodyPr lIns="50800" tIns="50800" rIns="50800" bIns="50800" anchor="ctr"/>
          <a:lstStyle/>
          <a:p>
            <a:pPr>
              <a:defRPr sz="3200">
                <a:solidFill>
                  <a:srgbClr val="FFFFFF"/>
                </a:solidFill>
              </a:defRPr>
            </a:pPr>
          </a:p>
        </p:txBody>
      </p:sp>
      <p:pic>
        <p:nvPicPr>
          <p:cNvPr id="66" name="Image" descr="Image"/>
          <p:cNvPicPr>
            <a:picLocks noChangeAspect="1"/>
          </p:cNvPicPr>
          <p:nvPr/>
        </p:nvPicPr>
        <p:blipFill>
          <a:blip r:embed="rId2">
            <a:extLst/>
          </a:blip>
          <a:stretch>
            <a:fillRect/>
          </a:stretch>
        </p:blipFill>
        <p:spPr>
          <a:xfrm>
            <a:off x="628871" y="645081"/>
            <a:ext cx="2756843" cy="478649"/>
          </a:xfrm>
          <a:prstGeom prst="rect">
            <a:avLst/>
          </a:prstGeom>
          <a:ln w="12700">
            <a:miter lim="400000"/>
          </a:ln>
        </p:spPr>
      </p:pic>
      <p:sp>
        <p:nvSpPr>
          <p:cNvPr id="67"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68" name="Image" descr="Image"/>
          <p:cNvPicPr>
            <a:picLocks noChangeAspect="1"/>
          </p:cNvPicPr>
          <p:nvPr/>
        </p:nvPicPr>
        <p:blipFill>
          <a:blip r:embed="rId3">
            <a:extLst/>
          </a:blip>
          <a:stretch>
            <a:fillRect/>
          </a:stretch>
        </p:blipFill>
        <p:spPr>
          <a:xfrm>
            <a:off x="3782382" y="579052"/>
            <a:ext cx="1650267" cy="615787"/>
          </a:xfrm>
          <a:prstGeom prst="rect">
            <a:avLst/>
          </a:prstGeom>
          <a:ln w="12700">
            <a:miter lim="400000"/>
          </a:ln>
        </p:spPr>
      </p:pic>
      <p:sp>
        <p:nvSpPr>
          <p:cNvPr id="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内页基本 拷贝">
    <p:bg>
      <p:bgPr>
        <a:solidFill>
          <a:srgbClr val="414141"/>
        </a:solidFill>
      </p:bgPr>
    </p:bg>
    <p:spTree>
      <p:nvGrpSpPr>
        <p:cNvPr id="1" name=""/>
        <p:cNvGrpSpPr/>
        <p:nvPr/>
      </p:nvGrpSpPr>
      <p:grpSpPr>
        <a:xfrm>
          <a:off x="0" y="0"/>
          <a:ext cx="0" cy="0"/>
          <a:chOff x="0" y="0"/>
          <a:chExt cx="0" cy="0"/>
        </a:xfrm>
      </p:grpSpPr>
      <p:sp>
        <p:nvSpPr>
          <p:cNvPr id="76"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77" name="Image" descr="Image"/>
          <p:cNvPicPr>
            <a:picLocks noChangeAspect="1"/>
          </p:cNvPicPr>
          <p:nvPr/>
        </p:nvPicPr>
        <p:blipFill>
          <a:blip r:embed="rId2">
            <a:extLst/>
          </a:blip>
          <a:stretch>
            <a:fillRect/>
          </a:stretch>
        </p:blipFill>
        <p:spPr>
          <a:xfrm>
            <a:off x="630776" y="640560"/>
            <a:ext cx="2752574" cy="478649"/>
          </a:xfrm>
          <a:prstGeom prst="rect">
            <a:avLst/>
          </a:prstGeom>
          <a:ln w="12700">
            <a:miter lim="400000"/>
          </a:ln>
        </p:spPr>
      </p:pic>
      <p:pic>
        <p:nvPicPr>
          <p:cNvPr id="78" name="Image" descr="Image"/>
          <p:cNvPicPr>
            <a:picLocks noChangeAspect="1"/>
          </p:cNvPicPr>
          <p:nvPr/>
        </p:nvPicPr>
        <p:blipFill>
          <a:blip r:embed="rId3">
            <a:extLst/>
          </a:blip>
          <a:stretch>
            <a:fillRect/>
          </a:stretch>
        </p:blipFill>
        <p:spPr>
          <a:xfrm>
            <a:off x="3781438" y="580930"/>
            <a:ext cx="1650266" cy="615787"/>
          </a:xfrm>
          <a:prstGeom prst="rect">
            <a:avLst/>
          </a:prstGeom>
          <a:ln w="12700">
            <a:miter lim="400000"/>
          </a:ln>
        </p:spPr>
      </p:pic>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二">
    <p:spTree>
      <p:nvGrpSpPr>
        <p:cNvPr id="1" name=""/>
        <p:cNvGrpSpPr/>
        <p:nvPr/>
      </p:nvGrpSpPr>
      <p:grpSpPr>
        <a:xfrm>
          <a:off x="0" y="0"/>
          <a:ext cx="0" cy="0"/>
          <a:chOff x="0" y="0"/>
          <a:chExt cx="0" cy="0"/>
        </a:xfrm>
      </p:grpSpPr>
      <p:pic>
        <p:nvPicPr>
          <p:cNvPr id="86" name="Image" descr="Image"/>
          <p:cNvPicPr>
            <a:picLocks noChangeAspect="1"/>
          </p:cNvPicPr>
          <p:nvPr/>
        </p:nvPicPr>
        <p:blipFill>
          <a:blip r:embed="rId2">
            <a:alphaModFix amt="42745"/>
            <a:extLst/>
          </a:blip>
          <a:stretch>
            <a:fillRect/>
          </a:stretch>
        </p:blipFill>
        <p:spPr>
          <a:xfrm>
            <a:off x="0" y="0"/>
            <a:ext cx="24384000" cy="13716000"/>
          </a:xfrm>
          <a:prstGeom prst="rect">
            <a:avLst/>
          </a:prstGeom>
          <a:ln w="12700">
            <a:miter lim="400000"/>
          </a:ln>
        </p:spPr>
      </p:pic>
      <p:pic>
        <p:nvPicPr>
          <p:cNvPr id="87" name="Image" descr="Image"/>
          <p:cNvPicPr>
            <a:picLocks noChangeAspect="1"/>
          </p:cNvPicPr>
          <p:nvPr/>
        </p:nvPicPr>
        <p:blipFill>
          <a:blip r:embed="rId3">
            <a:extLst/>
          </a:blip>
          <a:stretch>
            <a:fillRect/>
          </a:stretch>
        </p:blipFill>
        <p:spPr>
          <a:xfrm>
            <a:off x="628871" y="645081"/>
            <a:ext cx="2756843" cy="478649"/>
          </a:xfrm>
          <a:prstGeom prst="rect">
            <a:avLst/>
          </a:prstGeom>
          <a:ln w="12700">
            <a:miter lim="400000"/>
          </a:ln>
        </p:spPr>
      </p:pic>
      <p:sp>
        <p:nvSpPr>
          <p:cNvPr id="88"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89" name="Image" descr="Image"/>
          <p:cNvPicPr>
            <a:picLocks noChangeAspect="1"/>
          </p:cNvPicPr>
          <p:nvPr/>
        </p:nvPicPr>
        <p:blipFill>
          <a:blip r:embed="rId4">
            <a:extLst/>
          </a:blip>
          <a:stretch>
            <a:fillRect/>
          </a:stretch>
        </p:blipFill>
        <p:spPr>
          <a:xfrm>
            <a:off x="3782382" y="579052"/>
            <a:ext cx="1650267" cy="615787"/>
          </a:xfrm>
          <a:prstGeom prst="rect">
            <a:avLst/>
          </a:prstGeom>
          <a:ln w="12700">
            <a:miter lim="400000"/>
          </a:ln>
        </p:spPr>
      </p:pic>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背景二 拷贝">
    <p:bg>
      <p:bgPr>
        <a:solidFill>
          <a:srgbClr val="000000"/>
        </a:solidFill>
      </p:bgPr>
    </p:bg>
    <p:spTree>
      <p:nvGrpSpPr>
        <p:cNvPr id="1" name=""/>
        <p:cNvGrpSpPr/>
        <p:nvPr/>
      </p:nvGrpSpPr>
      <p:grpSpPr>
        <a:xfrm>
          <a:off x="0" y="0"/>
          <a:ext cx="0" cy="0"/>
          <a:chOff x="0" y="0"/>
          <a:chExt cx="0" cy="0"/>
        </a:xfrm>
      </p:grpSpPr>
      <p:pic>
        <p:nvPicPr>
          <p:cNvPr id="97" name="Image" descr="Image"/>
          <p:cNvPicPr>
            <a:picLocks noChangeAspect="1"/>
          </p:cNvPicPr>
          <p:nvPr/>
        </p:nvPicPr>
        <p:blipFill>
          <a:blip r:embed="rId2">
            <a:alphaModFix amt="16813"/>
            <a:extLst/>
          </a:blip>
          <a:stretch>
            <a:fillRect/>
          </a:stretch>
        </p:blipFill>
        <p:spPr>
          <a:xfrm>
            <a:off x="0" y="0"/>
            <a:ext cx="24384000" cy="13716000"/>
          </a:xfrm>
          <a:prstGeom prst="rect">
            <a:avLst/>
          </a:prstGeom>
          <a:ln w="12700">
            <a:miter lim="400000"/>
          </a:ln>
        </p:spPr>
      </p:pic>
      <p:sp>
        <p:nvSpPr>
          <p:cNvPr id="98" name="Line"/>
          <p:cNvSpPr/>
          <p:nvPr/>
        </p:nvSpPr>
        <p:spPr>
          <a:xfrm flipV="1">
            <a:off x="3577698" y="640700"/>
            <a:ext cx="1" cy="487411"/>
          </a:xfrm>
          <a:prstGeom prst="line">
            <a:avLst/>
          </a:prstGeom>
          <a:ln w="12700">
            <a:solidFill>
              <a:srgbClr val="FFFFFF"/>
            </a:solidFill>
            <a:miter lim="400000"/>
          </a:ln>
        </p:spPr>
        <p:txBody>
          <a:bodyPr lIns="50800" tIns="50800" rIns="50800" bIns="50800" anchor="ctr"/>
          <a:lstStyle/>
          <a:p>
            <a:pPr>
              <a:defRPr sz="3200"/>
            </a:pPr>
          </a:p>
        </p:txBody>
      </p:sp>
      <p:pic>
        <p:nvPicPr>
          <p:cNvPr id="99" name="Image" descr="Image"/>
          <p:cNvPicPr>
            <a:picLocks noChangeAspect="1"/>
          </p:cNvPicPr>
          <p:nvPr/>
        </p:nvPicPr>
        <p:blipFill>
          <a:blip r:embed="rId3">
            <a:extLst/>
          </a:blip>
          <a:stretch>
            <a:fillRect/>
          </a:stretch>
        </p:blipFill>
        <p:spPr>
          <a:xfrm>
            <a:off x="630776" y="640560"/>
            <a:ext cx="2752574" cy="478649"/>
          </a:xfrm>
          <a:prstGeom prst="rect">
            <a:avLst/>
          </a:prstGeom>
          <a:ln w="12700">
            <a:miter lim="400000"/>
          </a:ln>
        </p:spPr>
      </p:pic>
      <p:pic>
        <p:nvPicPr>
          <p:cNvPr id="100" name="Image" descr="Image"/>
          <p:cNvPicPr>
            <a:picLocks noChangeAspect="1"/>
          </p:cNvPicPr>
          <p:nvPr/>
        </p:nvPicPr>
        <p:blipFill>
          <a:blip r:embed="rId4">
            <a:extLst/>
          </a:blip>
          <a:stretch>
            <a:fillRect/>
          </a:stretch>
        </p:blipFill>
        <p:spPr>
          <a:xfrm>
            <a:off x="3781438" y="580930"/>
            <a:ext cx="1650266" cy="615787"/>
          </a:xfrm>
          <a:prstGeom prst="rect">
            <a:avLst/>
          </a:prstGeom>
          <a:ln w="12700">
            <a:miter lim="400000"/>
          </a:ln>
        </p:spPr>
      </p:pic>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 Id="rId19" Type="http://schemas.openxmlformats.org/officeDocument/2006/relationships/slideLayout" Target="../slideLayouts/slideLayout16.xml"/><Relationship Id="rId20" Type="http://schemas.openxmlformats.org/officeDocument/2006/relationships/slideLayout" Target="../slideLayouts/slideLayout17.xml"/><Relationship Id="rId21" Type="http://schemas.openxmlformats.org/officeDocument/2006/relationships/slideLayout" Target="../slideLayouts/slideLayout18.xml"/><Relationship Id="rId22" Type="http://schemas.openxmlformats.org/officeDocument/2006/relationships/slideLayout" Target="../slideLayouts/slideLayout19.xml"/><Relationship Id="rId23" Type="http://schemas.openxmlformats.org/officeDocument/2006/relationships/slideLayout" Target="../slideLayouts/slideLayout20.xml"/><Relationship Id="rId24" Type="http://schemas.openxmlformats.org/officeDocument/2006/relationships/slideLayout" Target="../slideLayouts/slideLayout21.xml"/><Relationship Id="rId25" Type="http://schemas.openxmlformats.org/officeDocument/2006/relationships/slideLayout" Target="../slideLayouts/slideLayout22.xml"/><Relationship Id="rId26" Type="http://schemas.openxmlformats.org/officeDocument/2006/relationships/slideLayout" Target="../slideLayouts/slideLayout23.xml"/><Relationship Id="rId27" Type="http://schemas.openxmlformats.org/officeDocument/2006/relationships/slideLayout" Target="../slideLayouts/slideLayout24.xml"/><Relationship Id="rId28" Type="http://schemas.openxmlformats.org/officeDocument/2006/relationships/slideLayout" Target="../slideLayouts/slideLayout25.xml"/><Relationship Id="rId29" Type="http://schemas.openxmlformats.org/officeDocument/2006/relationships/slideLayout" Target="../slideLayouts/slideLayout26.xml"/><Relationship Id="rId30" Type="http://schemas.openxmlformats.org/officeDocument/2006/relationships/slideLayout" Target="../slideLayouts/slideLayout27.xml"/><Relationship Id="rId31" Type="http://schemas.openxmlformats.org/officeDocument/2006/relationships/slideLayout" Target="../slideLayouts/slideLayout28.xml"/><Relationship Id="rId32" Type="http://schemas.openxmlformats.org/officeDocument/2006/relationships/slideLayout" Target="../slideLayouts/slideLayout29.xml"/><Relationship Id="rId33"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Image" descr="Image"/>
          <p:cNvPicPr>
            <a:picLocks noChangeAspect="1"/>
          </p:cNvPicPr>
          <p:nvPr/>
        </p:nvPicPr>
        <p:blipFill>
          <a:blip r:embed="rId2">
            <a:extLst/>
          </a:blip>
          <a:stretch>
            <a:fillRect/>
          </a:stretch>
        </p:blipFill>
        <p:spPr>
          <a:xfrm>
            <a:off x="628871" y="645081"/>
            <a:ext cx="2756843" cy="478649"/>
          </a:xfrm>
          <a:prstGeom prst="rect">
            <a:avLst/>
          </a:prstGeom>
          <a:ln w="12700">
            <a:miter lim="400000"/>
          </a:ln>
        </p:spPr>
      </p:pic>
      <p:sp>
        <p:nvSpPr>
          <p:cNvPr id="3" name="Line"/>
          <p:cNvSpPr/>
          <p:nvPr/>
        </p:nvSpPr>
        <p:spPr>
          <a:xfrm flipV="1">
            <a:off x="3577698" y="640700"/>
            <a:ext cx="1" cy="487411"/>
          </a:xfrm>
          <a:prstGeom prst="line">
            <a:avLst/>
          </a:prstGeom>
          <a:ln w="12700">
            <a:solidFill>
              <a:srgbClr val="000000"/>
            </a:solidFill>
            <a:miter lim="400000"/>
          </a:ln>
        </p:spPr>
        <p:txBody>
          <a:bodyPr lIns="50800" tIns="50800" rIns="50800" bIns="50800" anchor="ctr"/>
          <a:lstStyle/>
          <a:p>
            <a:pPr>
              <a:defRPr sz="3200"/>
            </a:pPr>
          </a:p>
        </p:txBody>
      </p:sp>
      <p:pic>
        <p:nvPicPr>
          <p:cNvPr id="4" name="Image" descr="Image"/>
          <p:cNvPicPr>
            <a:picLocks noChangeAspect="1"/>
          </p:cNvPicPr>
          <p:nvPr/>
        </p:nvPicPr>
        <p:blipFill>
          <a:blip r:embed="rId3">
            <a:extLst/>
          </a:blip>
          <a:stretch>
            <a:fillRect/>
          </a:stretch>
        </p:blipFill>
        <p:spPr>
          <a:xfrm>
            <a:off x="3782382" y="579052"/>
            <a:ext cx="1650267" cy="615787"/>
          </a:xfrm>
          <a:prstGeom prst="rect">
            <a:avLst/>
          </a:prstGeom>
          <a:ln w="12700">
            <a:miter lim="400000"/>
          </a:ln>
        </p:spPr>
      </p:pic>
      <p:sp>
        <p:nvSpPr>
          <p:cNvPr id="5" name="Title Text"/>
          <p:cNvSpPr txBox="1"/>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6" name="Body Level One…"/>
          <p:cNvSpPr txBox="1"/>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lide Number"/>
          <p:cNvSpPr txBox="1"/>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 id="2147483673" r:id="rId28"/>
    <p:sldLayoutId id="2147483674" r:id="rId29"/>
    <p:sldLayoutId id="2147483675" r:id="rId30"/>
    <p:sldLayoutId id="2147483676" r:id="rId31"/>
    <p:sldLayoutId id="2147483677" r:id="rId32"/>
    <p:sldLayoutId id="2147483678" r:id="rId3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b="0" baseline="0" cap="none" i="0" spc="0" strike="noStrike" sz="5200" u="none">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image" Target="../media/image1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0.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2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3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33.png"/><Relationship Id="rId5" Type="http://schemas.openxmlformats.org/officeDocument/2006/relationships/image" Target="../media/image34.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33.png"/><Relationship Id="rId5" Type="http://schemas.openxmlformats.org/officeDocument/2006/relationships/image" Target="../media/image34.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35.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35.png"/><Relationship Id="rId5" Type="http://schemas.openxmlformats.org/officeDocument/2006/relationships/image" Target="../media/image36.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 Id="rId7" Type="http://schemas.openxmlformats.org/officeDocument/2006/relationships/image" Target="../media/image37.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image" Target="../media/image17.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image" Target="../media/image17.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17.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17.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1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1.tif"/></Relationships>

</file>

<file path=ppt/slides/_rels/slide5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17.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image" Target="../media/image17.png"/><Relationship Id="rId4" Type="http://schemas.openxmlformats.org/officeDocument/2006/relationships/image" Target="../media/image32.png"/><Relationship Id="rId5" Type="http://schemas.openxmlformats.org/officeDocument/2006/relationships/image" Target="../media/image29.png"/><Relationship Id="rId6" Type="http://schemas.openxmlformats.org/officeDocument/2006/relationships/image" Target="../media/image20.png"/><Relationship Id="rId7" Type="http://schemas.openxmlformats.org/officeDocument/2006/relationships/image" Target="../media/image37.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 Id="rId3" Type="http://schemas.openxmlformats.org/officeDocument/2006/relationships/image" Target="../media/image17.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image" Target="../media/image17.png"/><Relationship Id="rId4" Type="http://schemas.openxmlformats.org/officeDocument/2006/relationships/image" Target="../media/image38.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image" Target="../media/image17.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37.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image" Target="../media/image17.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37.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image" Target="../media/image17.png"/><Relationship Id="rId4" Type="http://schemas.openxmlformats.org/officeDocument/2006/relationships/image" Target="../media/image40.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6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image" Target="../media/image17.png"/><Relationship Id="rId4" Type="http://schemas.openxmlformats.org/officeDocument/2006/relationships/image" Target="../media/image40.png"/><Relationship Id="rId5" Type="http://schemas.openxmlformats.org/officeDocument/2006/relationships/image" Target="../media/image39.png"/><Relationship Id="rId6" Type="http://schemas.openxmlformats.org/officeDocument/2006/relationships/image" Target="../media/image37.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image" Target="../media/image17.png"/><Relationship Id="rId4" Type="http://schemas.openxmlformats.org/officeDocument/2006/relationships/image" Target="../media/image41.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 Id="rId3" Type="http://schemas.openxmlformats.org/officeDocument/2006/relationships/image" Target="../media/image17.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 Id="rId3" Type="http://schemas.openxmlformats.org/officeDocument/2006/relationships/image" Target="../media/image17.png"/><Relationship Id="rId4" Type="http://schemas.openxmlformats.org/officeDocument/2006/relationships/image" Target="../media/image42.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 Id="rId3" Type="http://schemas.openxmlformats.org/officeDocument/2006/relationships/image" Target="../media/image17.png"/><Relationship Id="rId4" Type="http://schemas.openxmlformats.org/officeDocument/2006/relationships/image" Target="../media/image42.png"/><Relationship Id="rId5" Type="http://schemas.openxmlformats.org/officeDocument/2006/relationships/image" Target="../media/image43.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68.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69.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2.tif"/><Relationship Id="rId13" Type="http://schemas.openxmlformats.org/officeDocument/2006/relationships/image" Target="../media/image11.tif"/></Relationships>

</file>

<file path=ppt/slides/_rels/slide70.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7.png"/></Relationships>

</file>

<file path=ppt/slides/_rels/slide72.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image" Target="../media/image26.png"/><Relationship Id="rId10" Type="http://schemas.openxmlformats.org/officeDocument/2006/relationships/image" Target="../media/image44.png"/><Relationship Id="rId11" Type="http://schemas.openxmlformats.org/officeDocument/2006/relationships/image" Target="../media/image45.png"/><Relationship Id="rId12" Type="http://schemas.openxmlformats.org/officeDocument/2006/relationships/image" Target="../media/image46.png"/><Relationship Id="rId13" Type="http://schemas.openxmlformats.org/officeDocument/2006/relationships/image" Target="../media/image47.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48.png"/><Relationship Id="rId3" Type="http://schemas.openxmlformats.org/officeDocument/2006/relationships/image" Target="../media/image4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3.png"/><Relationship Id="rId8" Type="http://schemas.openxmlformats.org/officeDocument/2006/relationships/image" Target="../media/image10.tif"/><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2" Type="http://schemas.openxmlformats.org/officeDocument/2006/relationships/image" Target="../media/image1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Rectangle"/>
          <p:cNvSpPr/>
          <p:nvPr/>
        </p:nvSpPr>
        <p:spPr>
          <a:xfrm>
            <a:off x="3492548" y="573834"/>
            <a:ext cx="4018958" cy="724155"/>
          </a:xfrm>
          <a:prstGeom prst="rect">
            <a:avLst/>
          </a:prstGeom>
          <a:solidFill>
            <a:srgbClr val="373737"/>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339" name="翟恩南（恩南）…"/>
          <p:cNvSpPr txBox="1"/>
          <p:nvPr/>
        </p:nvSpPr>
        <p:spPr>
          <a:xfrm>
            <a:off x="9912350" y="8216899"/>
            <a:ext cx="4559301" cy="233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rgbClr val="FFFFFF"/>
                </a:solidFill>
                <a:latin typeface="Helvetica"/>
                <a:ea typeface="Helvetica"/>
                <a:cs typeface="Helvetica"/>
                <a:sym typeface="Helvetica"/>
              </a:defRPr>
            </a:pPr>
            <a:r>
              <a:t>翟恩南（恩南）</a:t>
            </a:r>
          </a:p>
          <a:p>
            <a:pPr>
              <a:defRPr sz="3000">
                <a:solidFill>
                  <a:srgbClr val="FFFFFF"/>
                </a:solidFill>
                <a:latin typeface="Helvetica"/>
                <a:ea typeface="Helvetica"/>
                <a:cs typeface="Helvetica"/>
                <a:sym typeface="Helvetica"/>
              </a:defRPr>
            </a:pPr>
          </a:p>
          <a:p>
            <a:pPr>
              <a:defRPr>
                <a:solidFill>
                  <a:srgbClr val="FFFFFF"/>
                </a:solidFill>
                <a:latin typeface="Helvetica"/>
                <a:ea typeface="Helvetica"/>
                <a:cs typeface="Helvetica"/>
                <a:sym typeface="Helvetica"/>
              </a:defRPr>
            </a:pPr>
            <a:r>
              <a:t>网络研究团队</a:t>
            </a:r>
          </a:p>
        </p:txBody>
      </p:sp>
      <p:sp>
        <p:nvSpPr>
          <p:cNvPr id="340" name="阿里云基础设施网络…"/>
          <p:cNvSpPr txBox="1"/>
          <p:nvPr/>
        </p:nvSpPr>
        <p:spPr>
          <a:xfrm>
            <a:off x="2221804" y="3136273"/>
            <a:ext cx="19290708" cy="42672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defTabSz="821531">
              <a:defRPr sz="12000">
                <a:solidFill>
                  <a:srgbClr val="ED732E"/>
                </a:solidFill>
                <a:latin typeface="Helvetica"/>
                <a:ea typeface="Helvetica"/>
                <a:cs typeface="Helvetica"/>
                <a:sym typeface="Helvetica"/>
              </a:defRPr>
            </a:pPr>
            <a:r>
              <a:t>阿里云基础设施网络</a:t>
            </a:r>
          </a:p>
          <a:p>
            <a:pPr defTabSz="821531">
              <a:defRPr sz="12000">
                <a:solidFill>
                  <a:srgbClr val="ED732E"/>
                </a:solidFill>
                <a:latin typeface="Helvetica"/>
                <a:ea typeface="Helvetica"/>
                <a:cs typeface="Helvetica"/>
                <a:sym typeface="Helvetica"/>
              </a:defRPr>
            </a:pPr>
            <a:r>
              <a:t>智能运维研究</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3"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714"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715"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716"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717"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18"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19"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20"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1"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2"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3"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4"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5"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6"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27"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28"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29"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0"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1"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2"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3"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4"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35"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36"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37"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38"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39"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40"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41"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42"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743"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44"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45"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46"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747"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748"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749"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750"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751"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752"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753"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754"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755"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756"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757"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779"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759"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760"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761"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762"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763"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780"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765" name="挑战1：弹性可扩展"/>
          <p:cNvSpPr/>
          <p:nvPr/>
        </p:nvSpPr>
        <p:spPr>
          <a:xfrm>
            <a:off x="14825048" y="2313499"/>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挑战1：弹性可扩展</a:t>
            </a:r>
          </a:p>
        </p:txBody>
      </p:sp>
      <p:sp>
        <p:nvSpPr>
          <p:cNvPr id="766" name="挑战2：稳定性/可靠性"/>
          <p:cNvSpPr/>
          <p:nvPr/>
        </p:nvSpPr>
        <p:spPr>
          <a:xfrm>
            <a:off x="14825048" y="3358332"/>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挑战2：稳定性/可靠性</a:t>
            </a:r>
          </a:p>
        </p:txBody>
      </p:sp>
      <p:sp>
        <p:nvSpPr>
          <p:cNvPr id="767" name="挑战3：高性能算力"/>
          <p:cNvSpPr/>
          <p:nvPr/>
        </p:nvSpPr>
        <p:spPr>
          <a:xfrm>
            <a:off x="14825048" y="4433249"/>
            <a:ext cx="4107755" cy="9443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挑战3：高性能算力</a:t>
            </a:r>
          </a:p>
        </p:txBody>
      </p:sp>
      <p:sp>
        <p:nvSpPr>
          <p:cNvPr id="768"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769"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770" name="仿真验证预防变更风险 [SIGCOMM’20]"/>
          <p:cNvSpPr/>
          <p:nvPr/>
        </p:nvSpPr>
        <p:spPr>
          <a:xfrm>
            <a:off x="19074407" y="5511596"/>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仿真验证预防变更风险 [SIGCOMM’20]</a:t>
            </a:r>
          </a:p>
        </p:txBody>
      </p:sp>
      <p:sp>
        <p:nvSpPr>
          <p:cNvPr id="771" name="网络快速监控与故障定位"/>
          <p:cNvSpPr/>
          <p:nvPr/>
        </p:nvSpPr>
        <p:spPr>
          <a:xfrm>
            <a:off x="19082126" y="659226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网络快速监控与故障定位</a:t>
            </a:r>
          </a:p>
        </p:txBody>
      </p:sp>
      <p:sp>
        <p:nvSpPr>
          <p:cNvPr id="772"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773" name="意图驱动体系，将运维决策从人…"/>
          <p:cNvSpPr/>
          <p:nvPr/>
        </p:nvSpPr>
        <p:spPr>
          <a:xfrm>
            <a:off x="19082126" y="7666531"/>
            <a:ext cx="4648201" cy="1012710"/>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p>
            <a:pPr>
              <a:defRPr sz="2500"/>
            </a:pPr>
            <a:r>
              <a:t>意图驱动体系，将运维决策从人</a:t>
            </a:r>
          </a:p>
          <a:p>
            <a:pPr>
              <a:defRPr sz="2500"/>
            </a:pPr>
            <a:r>
              <a:t>交到系统 [SIGCOMM’19]</a:t>
            </a:r>
          </a:p>
        </p:txBody>
      </p:sp>
      <p:sp>
        <p:nvSpPr>
          <p:cNvPr id="774" name="细粒度应用感知的流量调度"/>
          <p:cNvSpPr/>
          <p:nvPr/>
        </p:nvSpPr>
        <p:spPr>
          <a:xfrm>
            <a:off x="19074407" y="874827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细粒度应用感知的流量调度</a:t>
            </a:r>
          </a:p>
        </p:txBody>
      </p:sp>
      <p:sp>
        <p:nvSpPr>
          <p:cNvPr id="775"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776"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777"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778"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2"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783"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784"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785"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786"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87"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88"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789"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0"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1"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2"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3"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4"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5"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796"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97"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98"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799"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00"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01"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02"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03"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04"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05"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06"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07"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08"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09"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10"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11"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12"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13"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14"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15"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816"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817"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818"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819"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820"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821"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822"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823"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824"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825"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826"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851"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828"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829"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830"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831"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832"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852"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834" name="挑战1：弹性可扩展"/>
          <p:cNvSpPr/>
          <p:nvPr/>
        </p:nvSpPr>
        <p:spPr>
          <a:xfrm>
            <a:off x="14825048" y="2313499"/>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挑战1：弹性可扩展</a:t>
            </a:r>
          </a:p>
        </p:txBody>
      </p:sp>
      <p:sp>
        <p:nvSpPr>
          <p:cNvPr id="835" name="挑战2：稳定性/可靠性"/>
          <p:cNvSpPr/>
          <p:nvPr/>
        </p:nvSpPr>
        <p:spPr>
          <a:xfrm>
            <a:off x="14825048" y="3358332"/>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挑战2：稳定性/可靠性</a:t>
            </a:r>
          </a:p>
        </p:txBody>
      </p:sp>
      <p:sp>
        <p:nvSpPr>
          <p:cNvPr id="836" name="挑战3：高性能算力"/>
          <p:cNvSpPr/>
          <p:nvPr/>
        </p:nvSpPr>
        <p:spPr>
          <a:xfrm>
            <a:off x="14825048" y="4433249"/>
            <a:ext cx="4107755" cy="9443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挑战3：高性能算力</a:t>
            </a:r>
          </a:p>
        </p:txBody>
      </p:sp>
      <p:sp>
        <p:nvSpPr>
          <p:cNvPr id="837" name="实时遥测精准定位故障 [SIGCOMM’20]"/>
          <p:cNvSpPr/>
          <p:nvPr/>
        </p:nvSpPr>
        <p:spPr>
          <a:xfrm>
            <a:off x="19082126" y="3356684"/>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实时遥测精准定位故障 [SIGCOMM’20]</a:t>
            </a:r>
          </a:p>
        </p:txBody>
      </p:sp>
      <p:sp>
        <p:nvSpPr>
          <p:cNvPr id="838" name="精确反馈拥塞控制、端网协同低延时 [SIGCOMM’19, 22]"/>
          <p:cNvSpPr/>
          <p:nvPr/>
        </p:nvSpPr>
        <p:spPr>
          <a:xfrm>
            <a:off x="19082126" y="4433249"/>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精确反馈拥塞控制、端网协同低延时 [SIGCOMM’19, 22]</a:t>
            </a:r>
          </a:p>
        </p:txBody>
      </p:sp>
      <p:sp>
        <p:nvSpPr>
          <p:cNvPr id="839"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840"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841" name="仿真验证预防变更风险 [SIGCOMM’20]"/>
          <p:cNvSpPr/>
          <p:nvPr/>
        </p:nvSpPr>
        <p:spPr>
          <a:xfrm>
            <a:off x="19074407" y="5511596"/>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仿真验证预防变更风险 [SIGCOMM’20]</a:t>
            </a:r>
          </a:p>
        </p:txBody>
      </p:sp>
      <p:sp>
        <p:nvSpPr>
          <p:cNvPr id="842" name="网络快速监控与故障定位"/>
          <p:cNvSpPr/>
          <p:nvPr/>
        </p:nvSpPr>
        <p:spPr>
          <a:xfrm>
            <a:off x="19082126" y="659226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网络快速监控与故障定位</a:t>
            </a:r>
          </a:p>
        </p:txBody>
      </p:sp>
      <p:sp>
        <p:nvSpPr>
          <p:cNvPr id="843"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844" name="意图驱动体系，将运维决策从人…"/>
          <p:cNvSpPr/>
          <p:nvPr/>
        </p:nvSpPr>
        <p:spPr>
          <a:xfrm>
            <a:off x="19082126" y="7666531"/>
            <a:ext cx="4648201" cy="1012710"/>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p>
            <a:pPr>
              <a:defRPr sz="2500"/>
            </a:pPr>
            <a:r>
              <a:t>意图驱动体系，将运维决策从人</a:t>
            </a:r>
          </a:p>
          <a:p>
            <a:pPr>
              <a:defRPr sz="2500"/>
            </a:pPr>
            <a:r>
              <a:t>交到系统 [SIGCOMM’19]</a:t>
            </a:r>
          </a:p>
        </p:txBody>
      </p:sp>
      <p:sp>
        <p:nvSpPr>
          <p:cNvPr id="845" name="细粒度应用感知的流量调度"/>
          <p:cNvSpPr/>
          <p:nvPr/>
        </p:nvSpPr>
        <p:spPr>
          <a:xfrm>
            <a:off x="19074407" y="874827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细粒度应用感知的流量调度</a:t>
            </a:r>
          </a:p>
        </p:txBody>
      </p:sp>
      <p:sp>
        <p:nvSpPr>
          <p:cNvPr id="846"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847"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848"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849"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
        <p:nvSpPr>
          <p:cNvPr id="850" name="自研交换机，协议简化，体系化融合"/>
          <p:cNvSpPr/>
          <p:nvPr/>
        </p:nvSpPr>
        <p:spPr>
          <a:xfrm>
            <a:off x="19074407" y="2313499"/>
            <a:ext cx="4648201" cy="944327"/>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自研交换机，协议简化，体系化融合</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4"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855"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856"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857"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858"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59"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60"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61"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2"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3"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4"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5"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6"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7"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868"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69"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0"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1"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2"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3"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4"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5"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876"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77"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78"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79"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80"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81"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82"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83"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884"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85"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86"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887"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888"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889"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890"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891"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892"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893"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894"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895"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896"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
        <p:nvSpPr>
          <p:cNvPr id="897"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898"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899"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925"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901"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902"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903"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904"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905"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926"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907" name="挑战1：芯片编程效率"/>
          <p:cNvSpPr/>
          <p:nvPr/>
        </p:nvSpPr>
        <p:spPr>
          <a:xfrm>
            <a:off x="14825048" y="9899394"/>
            <a:ext cx="4107755" cy="2162094"/>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挑战1：芯片编程效率</a:t>
            </a:r>
          </a:p>
        </p:txBody>
      </p:sp>
      <p:sp>
        <p:nvSpPr>
          <p:cNvPr id="908" name="挑战2：芯片程序正确性"/>
          <p:cNvSpPr/>
          <p:nvPr/>
        </p:nvSpPr>
        <p:spPr>
          <a:xfrm>
            <a:off x="14829132" y="12186643"/>
            <a:ext cx="4107755" cy="10205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挑战2：芯片程序正确性</a:t>
            </a:r>
          </a:p>
        </p:txBody>
      </p:sp>
      <p:sp>
        <p:nvSpPr>
          <p:cNvPr id="909"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910"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911"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912" name="挑战1：弹性可扩展"/>
          <p:cNvSpPr/>
          <p:nvPr/>
        </p:nvSpPr>
        <p:spPr>
          <a:xfrm>
            <a:off x="14825048" y="2313499"/>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挑战1：弹性可扩展</a:t>
            </a:r>
          </a:p>
        </p:txBody>
      </p:sp>
      <p:sp>
        <p:nvSpPr>
          <p:cNvPr id="913" name="挑战2：稳定性/可靠性"/>
          <p:cNvSpPr/>
          <p:nvPr/>
        </p:nvSpPr>
        <p:spPr>
          <a:xfrm>
            <a:off x="14825048" y="3358332"/>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挑战2：稳定性/可靠性</a:t>
            </a:r>
          </a:p>
        </p:txBody>
      </p:sp>
      <p:sp>
        <p:nvSpPr>
          <p:cNvPr id="914" name="挑战3：高性能算力"/>
          <p:cNvSpPr/>
          <p:nvPr/>
        </p:nvSpPr>
        <p:spPr>
          <a:xfrm>
            <a:off x="14825048" y="4433249"/>
            <a:ext cx="4107755" cy="9443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挑战3：高性能算力</a:t>
            </a:r>
          </a:p>
        </p:txBody>
      </p:sp>
      <p:sp>
        <p:nvSpPr>
          <p:cNvPr id="915" name="实时遥测精准定位故障 [SIGCOMM’20]"/>
          <p:cNvSpPr/>
          <p:nvPr/>
        </p:nvSpPr>
        <p:spPr>
          <a:xfrm>
            <a:off x="19082126" y="3356684"/>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实时遥测精准定位故障 [SIGCOMM’20]</a:t>
            </a:r>
          </a:p>
        </p:txBody>
      </p:sp>
      <p:sp>
        <p:nvSpPr>
          <p:cNvPr id="916" name="精确反馈拥塞控制、端网协同低延时 [SIGCOMM’19, 22]"/>
          <p:cNvSpPr/>
          <p:nvPr/>
        </p:nvSpPr>
        <p:spPr>
          <a:xfrm>
            <a:off x="19082126" y="4433249"/>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精确反馈拥塞控制、端网协同低延时 [SIGCOMM’19, 22]</a:t>
            </a:r>
          </a:p>
        </p:txBody>
      </p:sp>
      <p:sp>
        <p:nvSpPr>
          <p:cNvPr id="917"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918"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919" name="仿真验证预防变更风险 [SIGCOMM’20]"/>
          <p:cNvSpPr/>
          <p:nvPr/>
        </p:nvSpPr>
        <p:spPr>
          <a:xfrm>
            <a:off x="19074407" y="5511596"/>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仿真验证预防变更风险 [SIGCOMM’20]</a:t>
            </a:r>
          </a:p>
        </p:txBody>
      </p:sp>
      <p:sp>
        <p:nvSpPr>
          <p:cNvPr id="920" name="网络快速监控与故障定位"/>
          <p:cNvSpPr/>
          <p:nvPr/>
        </p:nvSpPr>
        <p:spPr>
          <a:xfrm>
            <a:off x="19082126" y="659226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网络快速监控与故障定位</a:t>
            </a:r>
          </a:p>
        </p:txBody>
      </p:sp>
      <p:sp>
        <p:nvSpPr>
          <p:cNvPr id="921"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922" name="意图驱动体系，将运维决策从人…"/>
          <p:cNvSpPr/>
          <p:nvPr/>
        </p:nvSpPr>
        <p:spPr>
          <a:xfrm>
            <a:off x="19082126" y="7666531"/>
            <a:ext cx="4648201" cy="1012710"/>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p>
            <a:pPr>
              <a:defRPr sz="2500"/>
            </a:pPr>
            <a:r>
              <a:t>意图驱动体系，将运维决策从人</a:t>
            </a:r>
          </a:p>
          <a:p>
            <a:pPr>
              <a:defRPr sz="2500"/>
            </a:pPr>
            <a:r>
              <a:t>交到系统 [SIGCOMM’19]</a:t>
            </a:r>
          </a:p>
        </p:txBody>
      </p:sp>
      <p:sp>
        <p:nvSpPr>
          <p:cNvPr id="923" name="细粒度应用感知的流量调度"/>
          <p:cNvSpPr/>
          <p:nvPr/>
        </p:nvSpPr>
        <p:spPr>
          <a:xfrm>
            <a:off x="19074407" y="874827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细粒度应用感知的流量调度</a:t>
            </a:r>
          </a:p>
        </p:txBody>
      </p:sp>
      <p:sp>
        <p:nvSpPr>
          <p:cNvPr id="924" name="自研交换机，协议简化，体系化融合"/>
          <p:cNvSpPr/>
          <p:nvPr/>
        </p:nvSpPr>
        <p:spPr>
          <a:xfrm>
            <a:off x="19074407" y="2313499"/>
            <a:ext cx="4648201" cy="944327"/>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自研交换机，协议简化，体系化融合</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8"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929"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930"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931"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932"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33"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34"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35"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36"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37"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38"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39"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40"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41"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942"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3"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4"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5"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6"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7"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8"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49"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950"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1"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2"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3"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4"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5"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6"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7"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958"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59"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60"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961"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962"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963"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964"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965"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966"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967"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968"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969"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970"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
        <p:nvSpPr>
          <p:cNvPr id="971"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972"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973"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1002"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975"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976"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977"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978"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979"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1003"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981" name="挑战1：芯片编程效率"/>
          <p:cNvSpPr/>
          <p:nvPr/>
        </p:nvSpPr>
        <p:spPr>
          <a:xfrm>
            <a:off x="14825048" y="9899394"/>
            <a:ext cx="4107755" cy="2162094"/>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挑战1：芯片编程效率</a:t>
            </a:r>
          </a:p>
        </p:txBody>
      </p:sp>
      <p:sp>
        <p:nvSpPr>
          <p:cNvPr id="982" name="挑战2：芯片程序正确性"/>
          <p:cNvSpPr/>
          <p:nvPr/>
        </p:nvSpPr>
        <p:spPr>
          <a:xfrm>
            <a:off x="14829132" y="12186643"/>
            <a:ext cx="4107755" cy="10205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挑战2：芯片程序正确性</a:t>
            </a:r>
          </a:p>
        </p:txBody>
      </p:sp>
      <p:sp>
        <p:nvSpPr>
          <p:cNvPr id="983" name="Lyra 异构芯片的程序编译 [SIGCOMM’20]"/>
          <p:cNvSpPr/>
          <p:nvPr/>
        </p:nvSpPr>
        <p:spPr>
          <a:xfrm>
            <a:off x="19068739" y="9889442"/>
            <a:ext cx="4648201" cy="1012711"/>
          </a:xfrm>
          <a:prstGeom prst="rect">
            <a:avLst/>
          </a:prstGeom>
          <a:solidFill>
            <a:srgbClr val="D4FEFF"/>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Lyra 异构芯片的程序编译 [SIGCOMM’20]</a:t>
            </a:r>
          </a:p>
        </p:txBody>
      </p:sp>
      <p:sp>
        <p:nvSpPr>
          <p:cNvPr id="984" name="可证明最优的芯片资源自动优化 [NSDI’22]"/>
          <p:cNvSpPr/>
          <p:nvPr/>
        </p:nvSpPr>
        <p:spPr>
          <a:xfrm>
            <a:off x="19068739" y="11047639"/>
            <a:ext cx="4648201" cy="1012711"/>
          </a:xfrm>
          <a:prstGeom prst="rect">
            <a:avLst/>
          </a:prstGeom>
          <a:solidFill>
            <a:srgbClr val="D4FEFF"/>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可证明最优的芯片资源自动优化 [NSDI’22]</a:t>
            </a:r>
          </a:p>
        </p:txBody>
      </p:sp>
      <p:sp>
        <p:nvSpPr>
          <p:cNvPr id="985" name="全逻辑覆盖的自动化测试生成 [SIGCOMM’22]"/>
          <p:cNvSpPr/>
          <p:nvPr/>
        </p:nvSpPr>
        <p:spPr>
          <a:xfrm>
            <a:off x="19082126" y="12193522"/>
            <a:ext cx="4648201" cy="1012710"/>
          </a:xfrm>
          <a:prstGeom prst="rect">
            <a:avLst/>
          </a:prstGeom>
          <a:solidFill>
            <a:srgbClr val="D4FEFF"/>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全逻辑覆盖的自动化测试生成 [SIGCOMM’22]</a:t>
            </a:r>
          </a:p>
        </p:txBody>
      </p:sp>
      <p:sp>
        <p:nvSpPr>
          <p:cNvPr id="986"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987"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988"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989" name="挑战1：弹性可扩展"/>
          <p:cNvSpPr/>
          <p:nvPr/>
        </p:nvSpPr>
        <p:spPr>
          <a:xfrm>
            <a:off x="14825048" y="2313499"/>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挑战1：弹性可扩展</a:t>
            </a:r>
          </a:p>
        </p:txBody>
      </p:sp>
      <p:sp>
        <p:nvSpPr>
          <p:cNvPr id="990" name="挑战2：稳定性/可靠性"/>
          <p:cNvSpPr/>
          <p:nvPr/>
        </p:nvSpPr>
        <p:spPr>
          <a:xfrm>
            <a:off x="14825048" y="3358332"/>
            <a:ext cx="4107755" cy="94432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挑战2：稳定性/可靠性</a:t>
            </a:r>
          </a:p>
        </p:txBody>
      </p:sp>
      <p:sp>
        <p:nvSpPr>
          <p:cNvPr id="991" name="挑战3：高性能算力"/>
          <p:cNvSpPr/>
          <p:nvPr/>
        </p:nvSpPr>
        <p:spPr>
          <a:xfrm>
            <a:off x="14825048" y="4433249"/>
            <a:ext cx="4107755" cy="944328"/>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挑战3：高性能算力</a:t>
            </a:r>
          </a:p>
        </p:txBody>
      </p:sp>
      <p:sp>
        <p:nvSpPr>
          <p:cNvPr id="992" name="实时遥测精准定位故障 [SIGCOMM’20]"/>
          <p:cNvSpPr/>
          <p:nvPr/>
        </p:nvSpPr>
        <p:spPr>
          <a:xfrm>
            <a:off x="19082126" y="3356684"/>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实时遥测精准定位故障 [SIGCOMM’20]</a:t>
            </a:r>
          </a:p>
        </p:txBody>
      </p:sp>
      <p:sp>
        <p:nvSpPr>
          <p:cNvPr id="993" name="精确反馈拥塞控制、端网协同低延时 [SIGCOMM’19, 22]"/>
          <p:cNvSpPr/>
          <p:nvPr/>
        </p:nvSpPr>
        <p:spPr>
          <a:xfrm>
            <a:off x="19082126" y="4433249"/>
            <a:ext cx="4648201" cy="944328"/>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精确反馈拥塞控制、端网协同低延时 [SIGCOMM’19, 22]</a:t>
            </a:r>
          </a:p>
        </p:txBody>
      </p:sp>
      <p:sp>
        <p:nvSpPr>
          <p:cNvPr id="994"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995"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996" name="仿真验证预防变更风险 [SIGCOMM’20]"/>
          <p:cNvSpPr/>
          <p:nvPr/>
        </p:nvSpPr>
        <p:spPr>
          <a:xfrm>
            <a:off x="19074407" y="5511596"/>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仿真验证预防变更风险 [SIGCOMM’20]</a:t>
            </a:r>
          </a:p>
        </p:txBody>
      </p:sp>
      <p:sp>
        <p:nvSpPr>
          <p:cNvPr id="997" name="网络快速监控与故障定位"/>
          <p:cNvSpPr/>
          <p:nvPr/>
        </p:nvSpPr>
        <p:spPr>
          <a:xfrm>
            <a:off x="19082126" y="659226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网络快速监控与故障定位</a:t>
            </a:r>
          </a:p>
        </p:txBody>
      </p:sp>
      <p:sp>
        <p:nvSpPr>
          <p:cNvPr id="998"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999" name="意图驱动体系，将运维决策从人…"/>
          <p:cNvSpPr/>
          <p:nvPr/>
        </p:nvSpPr>
        <p:spPr>
          <a:xfrm>
            <a:off x="19082126" y="7666531"/>
            <a:ext cx="4648201" cy="1012710"/>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p>
            <a:pPr>
              <a:defRPr sz="2500"/>
            </a:pPr>
            <a:r>
              <a:t>意图驱动体系，将运维决策从人</a:t>
            </a:r>
          </a:p>
          <a:p>
            <a:pPr>
              <a:defRPr sz="2500"/>
            </a:pPr>
            <a:r>
              <a:t>交到系统 [SIGCOMM’19]</a:t>
            </a:r>
          </a:p>
        </p:txBody>
      </p:sp>
      <p:sp>
        <p:nvSpPr>
          <p:cNvPr id="1000" name="细粒度应用感知的流量调度"/>
          <p:cNvSpPr/>
          <p:nvPr/>
        </p:nvSpPr>
        <p:spPr>
          <a:xfrm>
            <a:off x="19074407" y="874827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细粒度应用感知的流量调度</a:t>
            </a:r>
          </a:p>
        </p:txBody>
      </p:sp>
      <p:sp>
        <p:nvSpPr>
          <p:cNvPr id="1001" name="自研交换机，协议简化，体系化融合"/>
          <p:cNvSpPr/>
          <p:nvPr/>
        </p:nvSpPr>
        <p:spPr>
          <a:xfrm>
            <a:off x="19074407" y="2313499"/>
            <a:ext cx="4648201" cy="944327"/>
          </a:xfrm>
          <a:prstGeom prst="rect">
            <a:avLst/>
          </a:prstGeom>
          <a:solidFill>
            <a:srgbClr val="FFFDA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自研交换机，协议简化，体系化融合</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5"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grpSp>
        <p:nvGrpSpPr>
          <p:cNvPr id="1019" name="Group"/>
          <p:cNvGrpSpPr/>
          <p:nvPr/>
        </p:nvGrpSpPr>
        <p:grpSpPr>
          <a:xfrm>
            <a:off x="1847203" y="6790040"/>
            <a:ext cx="10960898" cy="5823415"/>
            <a:chOff x="0" y="0"/>
            <a:chExt cx="10960896" cy="5823413"/>
          </a:xfrm>
        </p:grpSpPr>
        <p:sp>
          <p:nvSpPr>
            <p:cNvPr id="1006" name="Rounded Rectangle"/>
            <p:cNvSpPr/>
            <p:nvPr/>
          </p:nvSpPr>
          <p:spPr>
            <a:xfrm>
              <a:off x="0" y="0"/>
              <a:ext cx="10960897" cy="5823414"/>
            </a:xfrm>
            <a:prstGeom prst="roundRect">
              <a:avLst>
                <a:gd name="adj" fmla="val 4694"/>
              </a:avLst>
            </a:prstGeom>
            <a:solidFill>
              <a:srgbClr val="53585F"/>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07" name="Rectangle"/>
            <p:cNvSpPr/>
            <p:nvPr/>
          </p:nvSpPr>
          <p:spPr>
            <a:xfrm>
              <a:off x="383475" y="1188534"/>
              <a:ext cx="4700985" cy="293738"/>
            </a:xfrm>
            <a:prstGeom prst="rect">
              <a:avLst/>
            </a:prstGeom>
            <a:solidFill>
              <a:schemeClr val="accent2">
                <a:hueOff val="-2473793"/>
                <a:satOff val="-50209"/>
                <a:lumOff val="23543"/>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08" name="Rectangle"/>
            <p:cNvSpPr/>
            <p:nvPr/>
          </p:nvSpPr>
          <p:spPr>
            <a:xfrm>
              <a:off x="5768275" y="1183854"/>
              <a:ext cx="4700986" cy="298417"/>
            </a:xfrm>
            <a:prstGeom prst="rect">
              <a:avLst/>
            </a:prstGeom>
            <a:solidFill>
              <a:schemeClr val="accent6">
                <a:satOff val="24555"/>
                <a:lumOff val="22232"/>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09" name="Rectangle"/>
            <p:cNvSpPr/>
            <p:nvPr/>
          </p:nvSpPr>
          <p:spPr>
            <a:xfrm>
              <a:off x="383475" y="3915860"/>
              <a:ext cx="4700985" cy="292101"/>
            </a:xfrm>
            <a:prstGeom prst="rect">
              <a:avLst/>
            </a:prstGeom>
            <a:solidFill>
              <a:schemeClr val="accent5">
                <a:hueOff val="-444211"/>
                <a:satOff val="-14915"/>
                <a:lumOff val="22857"/>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10" name="Rectangle"/>
            <p:cNvSpPr/>
            <p:nvPr/>
          </p:nvSpPr>
          <p:spPr>
            <a:xfrm>
              <a:off x="5768275" y="3915860"/>
              <a:ext cx="4700986" cy="292101"/>
            </a:xfrm>
            <a:prstGeom prst="rect">
              <a:avLst/>
            </a:prstGeom>
            <a:solidFill>
              <a:schemeClr val="accent1">
                <a:satOff val="-3355"/>
                <a:lumOff val="26614"/>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11" name="复杂"/>
            <p:cNvSpPr txBox="1"/>
            <p:nvPr/>
          </p:nvSpPr>
          <p:spPr>
            <a:xfrm>
              <a:off x="2168817" y="309259"/>
              <a:ext cx="1130301"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DCDEE0"/>
                  </a:solidFill>
                </a:defRPr>
              </a:lvl1pPr>
            </a:lstStyle>
            <a:p>
              <a:pPr/>
              <a:r>
                <a:t>复杂</a:t>
              </a:r>
            </a:p>
          </p:txBody>
        </p:sp>
        <p:sp>
          <p:nvSpPr>
            <p:cNvPr id="1012" name="繁多的路由协议…"/>
            <p:cNvSpPr txBox="1"/>
            <p:nvPr/>
          </p:nvSpPr>
          <p:spPr>
            <a:xfrm>
              <a:off x="1013067" y="1611757"/>
              <a:ext cx="3162301" cy="1168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marL="381000" indent="-381000" algn="l">
                <a:buSzPct val="100000"/>
                <a:buChar char="•"/>
                <a:defRPr sz="3000">
                  <a:solidFill>
                    <a:srgbClr val="DCDEE0"/>
                  </a:solidFill>
                </a:defRPr>
              </a:pPr>
              <a:r>
                <a:t>繁多的路由协议</a:t>
              </a:r>
            </a:p>
            <a:p>
              <a:pPr marL="381000" indent="-381000" algn="l">
                <a:buSzPct val="100000"/>
                <a:buChar char="•"/>
                <a:defRPr sz="3000">
                  <a:solidFill>
                    <a:srgbClr val="DCDEE0"/>
                  </a:solidFill>
                </a:defRPr>
              </a:pPr>
              <a:r>
                <a:t>路由重策略繁多</a:t>
              </a:r>
            </a:p>
          </p:txBody>
        </p:sp>
        <p:sp>
          <p:nvSpPr>
            <p:cNvPr id="1013" name="异构"/>
            <p:cNvSpPr txBox="1"/>
            <p:nvPr/>
          </p:nvSpPr>
          <p:spPr>
            <a:xfrm>
              <a:off x="7553618" y="309259"/>
              <a:ext cx="1130301"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DCDEE0"/>
                  </a:solidFill>
                </a:defRPr>
              </a:lvl1pPr>
            </a:lstStyle>
            <a:p>
              <a:pPr/>
              <a:r>
                <a:t>异构</a:t>
              </a:r>
            </a:p>
          </p:txBody>
        </p:sp>
        <p:sp>
          <p:nvSpPr>
            <p:cNvPr id="1014" name="细节参数繁多…"/>
            <p:cNvSpPr txBox="1"/>
            <p:nvPr/>
          </p:nvSpPr>
          <p:spPr>
            <a:xfrm>
              <a:off x="6689966" y="1611757"/>
              <a:ext cx="2781301" cy="1168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marL="381000" indent="-381000" algn="l">
                <a:buSzPct val="100000"/>
                <a:buChar char="•"/>
                <a:defRPr sz="3000">
                  <a:solidFill>
                    <a:srgbClr val="DCDEE0"/>
                  </a:solidFill>
                </a:defRPr>
              </a:pPr>
              <a:r>
                <a:t>细节参数繁多</a:t>
              </a:r>
            </a:p>
            <a:p>
              <a:pPr marL="381000" indent="-381000" algn="l">
                <a:buSzPct val="100000"/>
                <a:buChar char="•"/>
                <a:defRPr sz="3000">
                  <a:solidFill>
                    <a:srgbClr val="DCDEE0"/>
                  </a:solidFill>
                </a:defRPr>
              </a:pPr>
              <a:r>
                <a:t>厂商差异性</a:t>
              </a:r>
            </a:p>
          </p:txBody>
        </p:sp>
        <p:sp>
          <p:nvSpPr>
            <p:cNvPr id="1015" name="规模大"/>
            <p:cNvSpPr txBox="1"/>
            <p:nvPr/>
          </p:nvSpPr>
          <p:spPr>
            <a:xfrm>
              <a:off x="1914817" y="3079355"/>
              <a:ext cx="1638301"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DCDEE0"/>
                  </a:solidFill>
                </a:defRPr>
              </a:lvl1pPr>
            </a:lstStyle>
            <a:p>
              <a:pPr/>
              <a:r>
                <a:t>规模大</a:t>
              </a:r>
            </a:p>
          </p:txBody>
        </p:sp>
        <p:sp>
          <p:nvSpPr>
            <p:cNvPr id="1016" name="大量设备分布协同…"/>
            <p:cNvSpPr txBox="1"/>
            <p:nvPr/>
          </p:nvSpPr>
          <p:spPr>
            <a:xfrm>
              <a:off x="848017" y="4407253"/>
              <a:ext cx="3543301" cy="1168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marL="381000" indent="-381000" algn="l">
                <a:buSzPct val="100000"/>
                <a:buChar char="•"/>
                <a:defRPr sz="3000">
                  <a:solidFill>
                    <a:srgbClr val="DCDEE0"/>
                  </a:solidFill>
                </a:defRPr>
              </a:pPr>
              <a:r>
                <a:t>大量设备分布协同</a:t>
              </a:r>
            </a:p>
            <a:p>
              <a:pPr marL="381000" indent="-381000" algn="l">
                <a:buSzPct val="100000"/>
                <a:buChar char="•"/>
                <a:defRPr sz="3000">
                  <a:solidFill>
                    <a:srgbClr val="DCDEE0"/>
                  </a:solidFill>
                </a:defRPr>
              </a:pPr>
              <a:r>
                <a:t>万行配置/设备</a:t>
              </a:r>
            </a:p>
          </p:txBody>
        </p:sp>
        <p:sp>
          <p:nvSpPr>
            <p:cNvPr id="1017" name="变更频"/>
            <p:cNvSpPr txBox="1"/>
            <p:nvPr/>
          </p:nvSpPr>
          <p:spPr>
            <a:xfrm>
              <a:off x="7299618" y="3079355"/>
              <a:ext cx="1638301"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DCDEE0"/>
                  </a:solidFill>
                </a:defRPr>
              </a:lvl1pPr>
            </a:lstStyle>
            <a:p>
              <a:pPr/>
              <a:r>
                <a:t>变更频</a:t>
              </a:r>
            </a:p>
          </p:txBody>
        </p:sp>
        <p:sp>
          <p:nvSpPr>
            <p:cNvPr id="1018" name="万次变更每年…"/>
            <p:cNvSpPr txBox="1"/>
            <p:nvPr/>
          </p:nvSpPr>
          <p:spPr>
            <a:xfrm>
              <a:off x="6651866" y="4342938"/>
              <a:ext cx="2781301" cy="1168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marL="381000" indent="-381000" algn="l">
                <a:buSzPct val="100000"/>
                <a:buChar char="•"/>
                <a:defRPr sz="3000">
                  <a:solidFill>
                    <a:srgbClr val="DCDEE0"/>
                  </a:solidFill>
                </a:defRPr>
              </a:pPr>
              <a:r>
                <a:t>万次变更每年</a:t>
              </a:r>
            </a:p>
            <a:p>
              <a:pPr marL="381000" indent="-381000" algn="l">
                <a:buSzPct val="100000"/>
                <a:buChar char="•"/>
                <a:defRPr sz="3000">
                  <a:solidFill>
                    <a:srgbClr val="DCDEE0"/>
                  </a:solidFill>
                </a:defRPr>
              </a:pPr>
              <a:r>
                <a:t>需求多样化</a:t>
              </a:r>
            </a:p>
          </p:txBody>
        </p:sp>
      </p:grpSp>
      <p:sp>
        <p:nvSpPr>
          <p:cNvPr id="1020" name="Line"/>
          <p:cNvSpPr/>
          <p:nvPr/>
        </p:nvSpPr>
        <p:spPr>
          <a:xfrm>
            <a:off x="761388" y="4510900"/>
            <a:ext cx="23189785" cy="1"/>
          </a:xfrm>
          <a:prstGeom prst="line">
            <a:avLst/>
          </a:prstGeom>
          <a:ln w="63500">
            <a:solidFill>
              <a:srgbClr val="000000"/>
            </a:solidFill>
            <a:miter lim="400000"/>
            <a:tailEnd type="triangle"/>
          </a:ln>
        </p:spPr>
        <p:txBody>
          <a:bodyPr lIns="50800" tIns="50800" rIns="50800" bIns="50800" anchor="ctr"/>
          <a:lstStyle/>
          <a:p>
            <a:pPr>
              <a:defRPr sz="3200">
                <a:solidFill>
                  <a:srgbClr val="FFFFFF"/>
                </a:solidFill>
              </a:defRPr>
            </a:pPr>
          </a:p>
        </p:txBody>
      </p:sp>
      <p:grpSp>
        <p:nvGrpSpPr>
          <p:cNvPr id="1037" name="Group"/>
          <p:cNvGrpSpPr/>
          <p:nvPr/>
        </p:nvGrpSpPr>
        <p:grpSpPr>
          <a:xfrm>
            <a:off x="2147918" y="3090769"/>
            <a:ext cx="21410516" cy="3650339"/>
            <a:chOff x="469734" y="495299"/>
            <a:chExt cx="21410514" cy="3650338"/>
          </a:xfrm>
        </p:grpSpPr>
        <p:sp>
          <p:nvSpPr>
            <p:cNvPr id="1021" name="Line"/>
            <p:cNvSpPr/>
            <p:nvPr/>
          </p:nvSpPr>
          <p:spPr>
            <a:xfrm>
              <a:off x="4372584" y="2871987"/>
              <a:ext cx="17380664" cy="1"/>
            </a:xfrm>
            <a:prstGeom prst="line">
              <a:avLst/>
            </a:prstGeom>
            <a:noFill/>
            <a:ln w="76200" cap="flat">
              <a:solidFill>
                <a:schemeClr val="accent2"/>
              </a:solidFill>
              <a:prstDash val="solid"/>
              <a:miter lim="400000"/>
              <a:headEnd type="triangle" w="med" len="med"/>
              <a:tailEnd type="triangle" w="med" len="med"/>
            </a:ln>
            <a:effectLst/>
          </p:spPr>
          <p:txBody>
            <a:bodyPr wrap="square" lIns="50800" tIns="50800" rIns="50800" bIns="50800" numCol="1" anchor="ctr">
              <a:noAutofit/>
            </a:bodyPr>
            <a:lstStyle/>
            <a:p>
              <a:pPr>
                <a:defRPr sz="3200">
                  <a:solidFill>
                    <a:srgbClr val="FFFFFF"/>
                  </a:solidFill>
                </a:defRPr>
              </a:pPr>
            </a:p>
          </p:txBody>
        </p:sp>
        <p:sp>
          <p:nvSpPr>
            <p:cNvPr id="1022" name="Oval"/>
            <p:cNvSpPr/>
            <p:nvPr/>
          </p:nvSpPr>
          <p:spPr>
            <a:xfrm>
              <a:off x="469734" y="1683473"/>
              <a:ext cx="444832" cy="463917"/>
            </a:xfrm>
            <a:prstGeom prst="ellipse">
              <a:avLst/>
            </a:prstGeom>
            <a:solidFill>
              <a:srgbClr val="00A2FF"/>
            </a:solidFill>
            <a:ln w="12700" cap="flat">
              <a:noFill/>
              <a:miter lim="400000"/>
            </a:ln>
            <a:effectLst/>
          </p:spPr>
          <p:txBody>
            <a:bodyPr wrap="square" lIns="0" tIns="0" rIns="0" bIns="0" numCol="1" anchor="ctr">
              <a:noAutofit/>
            </a:bodyPr>
            <a:lstStyle/>
            <a:p>
              <a:pPr>
                <a:defRPr sz="3200">
                  <a:solidFill>
                    <a:srgbClr val="FFFFFF"/>
                  </a:solidFill>
                </a:defRPr>
              </a:pPr>
            </a:p>
          </p:txBody>
        </p:sp>
        <p:sp>
          <p:nvSpPr>
            <p:cNvPr id="1023" name="Oval"/>
            <p:cNvSpPr/>
            <p:nvPr/>
          </p:nvSpPr>
          <p:spPr>
            <a:xfrm>
              <a:off x="4023167" y="1683473"/>
              <a:ext cx="444833" cy="463917"/>
            </a:xfrm>
            <a:prstGeom prst="ellipse">
              <a:avLst/>
            </a:prstGeom>
            <a:solidFill>
              <a:srgbClr val="F8BA00"/>
            </a:solidFill>
            <a:ln w="12700" cap="flat">
              <a:noFill/>
              <a:miter lim="400000"/>
            </a:ln>
            <a:effectLst/>
          </p:spPr>
          <p:txBody>
            <a:bodyPr wrap="square" lIns="0" tIns="0" rIns="0" bIns="0" numCol="1" anchor="ctr">
              <a:noAutofit/>
            </a:bodyPr>
            <a:lstStyle/>
            <a:p>
              <a:pPr>
                <a:defRPr sz="3200">
                  <a:solidFill>
                    <a:srgbClr val="FFFFFF"/>
                  </a:solidFill>
                </a:defRPr>
              </a:pPr>
            </a:p>
          </p:txBody>
        </p:sp>
        <p:sp>
          <p:nvSpPr>
            <p:cNvPr id="1024" name="Oval"/>
            <p:cNvSpPr/>
            <p:nvPr/>
          </p:nvSpPr>
          <p:spPr>
            <a:xfrm>
              <a:off x="9008192" y="1683473"/>
              <a:ext cx="444833" cy="463917"/>
            </a:xfrm>
            <a:prstGeom prst="ellipse">
              <a:avLst/>
            </a:prstGeom>
            <a:solidFill>
              <a:srgbClr val="FF7E79"/>
            </a:solidFill>
            <a:ln w="12700" cap="flat">
              <a:noFill/>
              <a:miter lim="400000"/>
            </a:ln>
            <a:effectLst/>
          </p:spPr>
          <p:txBody>
            <a:bodyPr wrap="square" lIns="0" tIns="0" rIns="0" bIns="0" numCol="1" anchor="ctr">
              <a:noAutofit/>
            </a:bodyPr>
            <a:lstStyle/>
            <a:p>
              <a:pPr>
                <a:defRPr sz="3200">
                  <a:solidFill>
                    <a:srgbClr val="FFFFFF"/>
                  </a:solidFill>
                </a:defRPr>
              </a:pPr>
            </a:p>
          </p:txBody>
        </p:sp>
        <p:sp>
          <p:nvSpPr>
            <p:cNvPr id="1025" name="Oval"/>
            <p:cNvSpPr/>
            <p:nvPr/>
          </p:nvSpPr>
          <p:spPr>
            <a:xfrm>
              <a:off x="12632031" y="1683473"/>
              <a:ext cx="444833" cy="463917"/>
            </a:xfrm>
            <a:prstGeom prst="ellipse">
              <a:avLst/>
            </a:prstGeom>
            <a:solidFill>
              <a:srgbClr val="FF7E79"/>
            </a:solidFill>
            <a:ln w="12700" cap="flat">
              <a:noFill/>
              <a:miter lim="400000"/>
            </a:ln>
            <a:effectLst/>
          </p:spPr>
          <p:txBody>
            <a:bodyPr wrap="square" lIns="0" tIns="0" rIns="0" bIns="0" numCol="1" anchor="ctr">
              <a:noAutofit/>
            </a:bodyPr>
            <a:lstStyle/>
            <a:p>
              <a:pPr>
                <a:defRPr sz="3200">
                  <a:solidFill>
                    <a:srgbClr val="FFFFFF"/>
                  </a:solidFill>
                </a:defRPr>
              </a:pPr>
            </a:p>
          </p:txBody>
        </p:sp>
        <p:sp>
          <p:nvSpPr>
            <p:cNvPr id="1026" name="Oval"/>
            <p:cNvSpPr/>
            <p:nvPr/>
          </p:nvSpPr>
          <p:spPr>
            <a:xfrm>
              <a:off x="16255870" y="1683473"/>
              <a:ext cx="444833" cy="463917"/>
            </a:xfrm>
            <a:prstGeom prst="ellipse">
              <a:avLst/>
            </a:prstGeom>
            <a:solidFill>
              <a:srgbClr val="FF7E79"/>
            </a:solidFill>
            <a:ln w="12700" cap="flat">
              <a:noFill/>
              <a:miter lim="400000"/>
            </a:ln>
            <a:effectLst/>
          </p:spPr>
          <p:txBody>
            <a:bodyPr wrap="square" lIns="0" tIns="0" rIns="0" bIns="0" numCol="1" anchor="ctr">
              <a:noAutofit/>
            </a:bodyPr>
            <a:lstStyle/>
            <a:p>
              <a:pPr>
                <a:defRPr sz="3200">
                  <a:solidFill>
                    <a:srgbClr val="FFFFFF"/>
                  </a:solidFill>
                </a:defRPr>
              </a:pPr>
            </a:p>
          </p:txBody>
        </p:sp>
        <p:sp>
          <p:nvSpPr>
            <p:cNvPr id="1027" name="设计"/>
            <p:cNvSpPr/>
            <p:nvPr/>
          </p:nvSpPr>
          <p:spPr>
            <a:xfrm>
              <a:off x="692150" y="8896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56C1FF"/>
                  </a:solidFill>
                  <a:latin typeface="Helvetica"/>
                  <a:ea typeface="Helvetica"/>
                  <a:cs typeface="Helvetica"/>
                  <a:sym typeface="Helvetica"/>
                </a:defRPr>
              </a:lvl1pPr>
            </a:lstStyle>
            <a:p>
              <a:pPr/>
              <a:r>
                <a:t>设计</a:t>
              </a:r>
            </a:p>
          </p:txBody>
        </p:sp>
        <p:sp>
          <p:nvSpPr>
            <p:cNvPr id="1028" name="交付"/>
            <p:cNvSpPr/>
            <p:nvPr/>
          </p:nvSpPr>
          <p:spPr>
            <a:xfrm>
              <a:off x="4245583" y="8896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3">
                      <a:hueOff val="-333989"/>
                      <a:satOff val="3917"/>
                      <a:lumOff val="-6666"/>
                    </a:schemeClr>
                  </a:solidFill>
                  <a:latin typeface="Helvetica"/>
                  <a:ea typeface="Helvetica"/>
                  <a:cs typeface="Helvetica"/>
                  <a:sym typeface="Helvetica"/>
                </a:defRPr>
              </a:lvl1pPr>
            </a:lstStyle>
            <a:p>
              <a:pPr/>
              <a:r>
                <a:t>交付</a:t>
              </a:r>
            </a:p>
          </p:txBody>
        </p:sp>
        <p:sp>
          <p:nvSpPr>
            <p:cNvPr id="1029" name="变更"/>
            <p:cNvSpPr/>
            <p:nvPr/>
          </p:nvSpPr>
          <p:spPr>
            <a:xfrm>
              <a:off x="11940572" y="49529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FF7E79"/>
                  </a:solidFill>
                  <a:latin typeface="Helvetica"/>
                  <a:ea typeface="Helvetica"/>
                  <a:cs typeface="Helvetica"/>
                  <a:sym typeface="Helvetica"/>
                </a:defRPr>
              </a:lvl1pPr>
            </a:lstStyle>
            <a:p>
              <a:pPr/>
              <a:r>
                <a:t>变更</a:t>
              </a:r>
            </a:p>
          </p:txBody>
        </p:sp>
        <p:sp>
          <p:nvSpPr>
            <p:cNvPr id="1030" name="Line"/>
            <p:cNvSpPr/>
            <p:nvPr/>
          </p:nvSpPr>
          <p:spPr>
            <a:xfrm>
              <a:off x="12826136" y="554748"/>
              <a:ext cx="3261655" cy="918288"/>
            </a:xfrm>
            <a:prstGeom prst="line">
              <a:avLst/>
            </a:prstGeom>
            <a:noFill/>
            <a:ln w="76200" cap="flat">
              <a:solidFill>
                <a:srgbClr val="FF7E79"/>
              </a:solidFill>
              <a:prstDash val="solid"/>
              <a:miter lim="400000"/>
              <a:tailEnd type="triangle" w="med" len="med"/>
            </a:ln>
            <a:effectLst/>
          </p:spPr>
          <p:txBody>
            <a:bodyPr wrap="square" lIns="50800" tIns="50800" rIns="50800" bIns="50800" numCol="1" anchor="ctr">
              <a:noAutofit/>
            </a:bodyPr>
            <a:lstStyle/>
            <a:p>
              <a:pPr>
                <a:defRPr sz="3200">
                  <a:solidFill>
                    <a:srgbClr val="FFFFFF"/>
                  </a:solidFill>
                </a:defRPr>
              </a:pPr>
            </a:p>
          </p:txBody>
        </p:sp>
        <p:sp>
          <p:nvSpPr>
            <p:cNvPr id="1031" name="Line"/>
            <p:cNvSpPr/>
            <p:nvPr/>
          </p:nvSpPr>
          <p:spPr>
            <a:xfrm flipH="1">
              <a:off x="9670843" y="730958"/>
              <a:ext cx="1468155" cy="775473"/>
            </a:xfrm>
            <a:prstGeom prst="line">
              <a:avLst/>
            </a:prstGeom>
            <a:noFill/>
            <a:ln w="76200" cap="flat">
              <a:solidFill>
                <a:srgbClr val="FF7E79"/>
              </a:solidFill>
              <a:prstDash val="solid"/>
              <a:miter lim="400000"/>
              <a:tailEnd type="triangle" w="med" len="med"/>
            </a:ln>
            <a:effectLst/>
          </p:spPr>
          <p:txBody>
            <a:bodyPr wrap="square" lIns="50800" tIns="50800" rIns="50800" bIns="50800" numCol="1" anchor="ctr">
              <a:noAutofit/>
            </a:bodyPr>
            <a:lstStyle/>
            <a:p>
              <a:pPr>
                <a:defRPr sz="3200">
                  <a:solidFill>
                    <a:srgbClr val="FFFFFF"/>
                  </a:solidFill>
                </a:defRPr>
              </a:pPr>
            </a:p>
          </p:txBody>
        </p:sp>
        <p:sp>
          <p:nvSpPr>
            <p:cNvPr id="1032" name="Line"/>
            <p:cNvSpPr/>
            <p:nvPr/>
          </p:nvSpPr>
          <p:spPr>
            <a:xfrm>
              <a:off x="12290861" y="898509"/>
              <a:ext cx="588847" cy="588847"/>
            </a:xfrm>
            <a:prstGeom prst="line">
              <a:avLst/>
            </a:prstGeom>
            <a:noFill/>
            <a:ln w="76200" cap="flat">
              <a:solidFill>
                <a:srgbClr val="FF7E79"/>
              </a:solidFill>
              <a:prstDash val="solid"/>
              <a:miter lim="400000"/>
              <a:tailEnd type="triangle" w="med" len="med"/>
            </a:ln>
            <a:effectLst/>
          </p:spPr>
          <p:txBody>
            <a:bodyPr wrap="square" lIns="50800" tIns="50800" rIns="50800" bIns="50800" numCol="1" anchor="ctr">
              <a:noAutofit/>
            </a:bodyPr>
            <a:lstStyle/>
            <a:p>
              <a:pPr>
                <a:defRPr sz="3200">
                  <a:solidFill>
                    <a:srgbClr val="FFFFFF"/>
                  </a:solidFill>
                </a:defRPr>
              </a:pPr>
            </a:p>
          </p:txBody>
        </p:sp>
        <p:sp>
          <p:nvSpPr>
            <p:cNvPr id="1033" name="Line"/>
            <p:cNvSpPr/>
            <p:nvPr/>
          </p:nvSpPr>
          <p:spPr>
            <a:xfrm flipV="1">
              <a:off x="4245583" y="2281031"/>
              <a:ext cx="1" cy="1113015"/>
            </a:xfrm>
            <a:prstGeom prst="line">
              <a:avLst/>
            </a:prstGeom>
            <a:noFill/>
            <a:ln w="76200" cap="flat">
              <a:solidFill>
                <a:schemeClr val="accent2"/>
              </a:solidFill>
              <a:prstDash val="solid"/>
              <a:miter lim="400000"/>
            </a:ln>
            <a:effectLst/>
          </p:spPr>
          <p:txBody>
            <a:bodyPr wrap="square" lIns="50800" tIns="50800" rIns="50800" bIns="50800" numCol="1" anchor="ctr">
              <a:noAutofit/>
            </a:bodyPr>
            <a:lstStyle/>
            <a:p>
              <a:pPr>
                <a:defRPr sz="3200">
                  <a:solidFill>
                    <a:srgbClr val="FFFFFF"/>
                  </a:solidFill>
                </a:defRPr>
              </a:pPr>
            </a:p>
          </p:txBody>
        </p:sp>
        <p:sp>
          <p:nvSpPr>
            <p:cNvPr id="1034" name="Line"/>
            <p:cNvSpPr/>
            <p:nvPr/>
          </p:nvSpPr>
          <p:spPr>
            <a:xfrm flipV="1">
              <a:off x="21880248" y="2281031"/>
              <a:ext cx="1" cy="1113015"/>
            </a:xfrm>
            <a:prstGeom prst="line">
              <a:avLst/>
            </a:prstGeom>
            <a:noFill/>
            <a:ln w="76200" cap="flat">
              <a:solidFill>
                <a:schemeClr val="accent2"/>
              </a:solidFill>
              <a:prstDash val="solid"/>
              <a:miter lim="400000"/>
            </a:ln>
            <a:effectLst/>
          </p:spPr>
          <p:txBody>
            <a:bodyPr wrap="square" lIns="50800" tIns="50800" rIns="50800" bIns="50800" numCol="1" anchor="ctr">
              <a:noAutofit/>
            </a:bodyPr>
            <a:lstStyle/>
            <a:p>
              <a:pPr>
                <a:defRPr sz="3200">
                  <a:solidFill>
                    <a:srgbClr val="FFFFFF"/>
                  </a:solidFill>
                </a:defRPr>
              </a:pPr>
            </a:p>
          </p:txBody>
        </p:sp>
        <p:sp>
          <p:nvSpPr>
            <p:cNvPr id="1035" name="Rectangle"/>
            <p:cNvSpPr/>
            <p:nvPr/>
          </p:nvSpPr>
          <p:spPr>
            <a:xfrm>
              <a:off x="10975989" y="2214210"/>
              <a:ext cx="2916304" cy="1246657"/>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1036" name="现网运维"/>
            <p:cNvSpPr/>
            <p:nvPr/>
          </p:nvSpPr>
          <p:spPr>
            <a:xfrm>
              <a:off x="12470214" y="287563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hueOff val="-554920"/>
                      <a:satOff val="-21482"/>
                      <a:lumOff val="-6228"/>
                    </a:schemeClr>
                  </a:solidFill>
                  <a:latin typeface="Helvetica"/>
                  <a:ea typeface="Helvetica"/>
                  <a:cs typeface="Helvetica"/>
                  <a:sym typeface="Helvetica"/>
                </a:defRPr>
              </a:lvl1pPr>
            </a:lstStyle>
            <a:p>
              <a:pPr/>
              <a:r>
                <a:t>现网运维</a:t>
              </a:r>
            </a:p>
          </p:txBody>
        </p:sp>
      </p:grpSp>
      <p:grpSp>
        <p:nvGrpSpPr>
          <p:cNvPr id="1045" name="Group"/>
          <p:cNvGrpSpPr/>
          <p:nvPr/>
        </p:nvGrpSpPr>
        <p:grpSpPr>
          <a:xfrm>
            <a:off x="15497322" y="6031359"/>
            <a:ext cx="9330395" cy="7273361"/>
            <a:chOff x="0" y="0"/>
            <a:chExt cx="9330394" cy="7273360"/>
          </a:xfrm>
        </p:grpSpPr>
        <p:sp>
          <p:nvSpPr>
            <p:cNvPr id="1038" name="Arrow"/>
            <p:cNvSpPr/>
            <p:nvPr/>
          </p:nvSpPr>
          <p:spPr>
            <a:xfrm rot="5400000">
              <a:off x="4032969" y="4551714"/>
              <a:ext cx="1264457" cy="1264457"/>
            </a:xfrm>
            <a:prstGeom prst="rightArrow">
              <a:avLst>
                <a:gd name="adj1" fmla="val 58859"/>
                <a:gd name="adj2" fmla="val 41734"/>
              </a:avLst>
            </a:prstGeom>
            <a:solidFill>
              <a:schemeClr val="accent3">
                <a:satOff val="18648"/>
                <a:lumOff val="5971"/>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039" name="复杂"/>
            <p:cNvSpPr/>
            <p:nvPr/>
          </p:nvSpPr>
          <p:spPr>
            <a:xfrm>
              <a:off x="3843933" y="0"/>
              <a:ext cx="1678072" cy="1682813"/>
            </a:xfrm>
            <a:prstGeom prst="ellipse">
              <a:avLst/>
            </a:prstGeom>
            <a:solidFill>
              <a:schemeClr val="accent2">
                <a:hueOff val="-2473793"/>
                <a:satOff val="-50209"/>
                <a:lumOff val="23543"/>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3900">
                  <a:solidFill>
                    <a:srgbClr val="FFFFFF"/>
                  </a:solidFill>
                </a:defRPr>
              </a:lvl1pPr>
            </a:lstStyle>
            <a:p>
              <a:pPr/>
              <a:r>
                <a:t>复杂</a:t>
              </a:r>
            </a:p>
          </p:txBody>
        </p:sp>
        <p:sp>
          <p:nvSpPr>
            <p:cNvPr id="1040" name="异构"/>
            <p:cNvSpPr/>
            <p:nvPr/>
          </p:nvSpPr>
          <p:spPr>
            <a:xfrm>
              <a:off x="2540911" y="1122609"/>
              <a:ext cx="1681727" cy="1681727"/>
            </a:xfrm>
            <a:prstGeom prst="ellipse">
              <a:avLst/>
            </a:prstGeom>
            <a:solidFill>
              <a:schemeClr val="accent6">
                <a:satOff val="24555"/>
                <a:lumOff val="22232"/>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3900">
                  <a:solidFill>
                    <a:srgbClr val="FFFFFF"/>
                  </a:solidFill>
                </a:defRPr>
              </a:lvl1pPr>
            </a:lstStyle>
            <a:p>
              <a:pPr/>
              <a:r>
                <a:t>异构</a:t>
              </a:r>
            </a:p>
          </p:txBody>
        </p:sp>
        <p:sp>
          <p:nvSpPr>
            <p:cNvPr id="1041" name="规模大"/>
            <p:cNvSpPr/>
            <p:nvPr/>
          </p:nvSpPr>
          <p:spPr>
            <a:xfrm>
              <a:off x="4918088" y="1515106"/>
              <a:ext cx="1681727" cy="1681728"/>
            </a:xfrm>
            <a:prstGeom prst="ellipse">
              <a:avLst/>
            </a:prstGeom>
            <a:solidFill>
              <a:schemeClr val="accent5">
                <a:hueOff val="-444211"/>
                <a:satOff val="-14915"/>
                <a:lumOff val="22857"/>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3500">
                  <a:solidFill>
                    <a:srgbClr val="FFFFFF"/>
                  </a:solidFill>
                </a:defRPr>
              </a:lvl1pPr>
            </a:lstStyle>
            <a:p>
              <a:pPr/>
              <a:r>
                <a:t>规模大</a:t>
              </a:r>
            </a:p>
          </p:txBody>
        </p:sp>
        <p:pic>
          <p:nvPicPr>
            <p:cNvPr id="1042" name="Image" descr="Image"/>
            <p:cNvPicPr>
              <a:picLocks noChangeAspect="1"/>
            </p:cNvPicPr>
            <p:nvPr/>
          </p:nvPicPr>
          <p:blipFill>
            <a:blip r:embed="rId4">
              <a:extLst/>
            </a:blip>
            <a:srcRect l="0" t="0" r="0" b="0"/>
            <a:stretch>
              <a:fillRect/>
            </a:stretch>
          </p:blipFill>
          <p:spPr>
            <a:xfrm>
              <a:off x="1782237" y="111187"/>
              <a:ext cx="5801464" cy="4649257"/>
            </a:xfrm>
            <a:prstGeom prst="rect">
              <a:avLst/>
            </a:prstGeom>
            <a:ln w="25400" cap="flat">
              <a:noFill/>
              <a:miter lim="400000"/>
            </a:ln>
            <a:effectLst>
              <a:outerShdw sx="100000" sy="100000" kx="0" ky="0" algn="b" rotWithShape="0" blurRad="254000" dist="127000" dir="5400000">
                <a:srgbClr val="000000">
                  <a:alpha val="70000"/>
                </a:srgbClr>
              </a:outerShdw>
            </a:effectLst>
          </p:spPr>
        </p:pic>
        <p:sp>
          <p:nvSpPr>
            <p:cNvPr id="1043" name="变更频"/>
            <p:cNvSpPr/>
            <p:nvPr/>
          </p:nvSpPr>
          <p:spPr>
            <a:xfrm>
              <a:off x="3659954" y="2757072"/>
              <a:ext cx="1681727" cy="1681727"/>
            </a:xfrm>
            <a:prstGeom prst="ellipse">
              <a:avLst/>
            </a:prstGeom>
            <a:solidFill>
              <a:schemeClr val="accent1">
                <a:satOff val="-3355"/>
                <a:lumOff val="26614"/>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3500">
                  <a:solidFill>
                    <a:srgbClr val="FFFFFF"/>
                  </a:solidFill>
                </a:defRPr>
              </a:lvl1pPr>
            </a:lstStyle>
            <a:p>
              <a:pPr/>
              <a:r>
                <a:t>变更频</a:t>
              </a:r>
            </a:p>
          </p:txBody>
        </p:sp>
        <p:sp>
          <p:nvSpPr>
            <p:cNvPr id="1044" name="靠人的 “小心谨慎” 是…"/>
            <p:cNvSpPr txBox="1"/>
            <p:nvPr/>
          </p:nvSpPr>
          <p:spPr>
            <a:xfrm>
              <a:off x="0" y="5831880"/>
              <a:ext cx="9330395" cy="1441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4100"/>
              </a:pPr>
              <a:r>
                <a:t>靠人的 “小心谨慎” 是</a:t>
              </a:r>
            </a:p>
            <a:p>
              <a:pPr>
                <a:defRPr sz="4100"/>
              </a:pPr>
              <a:r>
                <a:t>无法避免的</a:t>
              </a:r>
            </a:p>
          </p:txBody>
        </p:sp>
      </p:grpSp>
      <p:sp>
        <p:nvSpPr>
          <p:cNvPr id="1046" name="网络规划和运维的复杂"/>
          <p:cNvSpPr txBox="1"/>
          <p:nvPr/>
        </p:nvSpPr>
        <p:spPr>
          <a:xfrm>
            <a:off x="5796164" y="952500"/>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solidFill>
                  <a:schemeClr val="accent1"/>
                </a:solidFill>
                <a:latin typeface="Helvetica"/>
                <a:ea typeface="Helvetica"/>
                <a:cs typeface="Helvetica"/>
                <a:sym typeface="Helvetica"/>
              </a:defRPr>
            </a:lvl1pPr>
          </a:lstStyle>
          <a:p>
            <a:pPr/>
            <a:r>
              <a:t>网络规划和运维的复杂</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iterate type="el" backwards="0">
                                    <p:tmAbs val="0"/>
                                  </p:iterate>
                                  <p:childTnLst>
                                    <p:set>
                                      <p:cBhvr>
                                        <p:cTn id="6" fill="hold"/>
                                        <p:tgtEl>
                                          <p:spTgt spid="1020"/>
                                        </p:tgtEl>
                                        <p:attrNameLst>
                                          <p:attrName>style.visibility</p:attrName>
                                        </p:attrNameLst>
                                      </p:cBhvr>
                                      <p:to>
                                        <p:strVal val="visible"/>
                                      </p:to>
                                    </p:set>
                                    <p:animEffect filter="wipe(left)" transition="in">
                                      <p:cBhvr>
                                        <p:cTn id="7" dur="800"/>
                                        <p:tgtEl>
                                          <p:spTgt spid="1020"/>
                                        </p:tgtEl>
                                      </p:cBhvr>
                                    </p:animEffect>
                                  </p:childTnLst>
                                </p:cTn>
                              </p:par>
                            </p:childTnLst>
                          </p:cTn>
                        </p:par>
                        <p:par>
                          <p:cTn id="8" fill="hold">
                            <p:stCondLst>
                              <p:cond delay="800"/>
                            </p:stCondLst>
                            <p:childTnLst>
                              <p:par>
                                <p:cTn id="9" presetClass="entr" nodeType="afterEffect" presetID="10" grpId="2" fill="hold">
                                  <p:stCondLst>
                                    <p:cond delay="0"/>
                                  </p:stCondLst>
                                  <p:iterate type="el" backwards="0">
                                    <p:tmAbs val="0"/>
                                  </p:iterate>
                                  <p:childTnLst>
                                    <p:set>
                                      <p:cBhvr>
                                        <p:cTn id="10" fill="hold"/>
                                        <p:tgtEl>
                                          <p:spTgt spid="1037"/>
                                        </p:tgtEl>
                                        <p:attrNameLst>
                                          <p:attrName>style.visibility</p:attrName>
                                        </p:attrNameLst>
                                      </p:cBhvr>
                                      <p:to>
                                        <p:strVal val="visible"/>
                                      </p:to>
                                    </p:set>
                                    <p:animEffect filter="fade" transition="in">
                                      <p:cBhvr>
                                        <p:cTn id="11" dur="1000"/>
                                        <p:tgtEl>
                                          <p:spTgt spid="1037"/>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ID="10" grpId="3" fill="hold">
                                  <p:stCondLst>
                                    <p:cond delay="0"/>
                                  </p:stCondLst>
                                  <p:iterate type="el" backwards="0">
                                    <p:tmAbs val="0"/>
                                  </p:iterate>
                                  <p:childTnLst>
                                    <p:set>
                                      <p:cBhvr>
                                        <p:cTn id="15" fill="hold"/>
                                        <p:tgtEl>
                                          <p:spTgt spid="1019"/>
                                        </p:tgtEl>
                                        <p:attrNameLst>
                                          <p:attrName>style.visibility</p:attrName>
                                        </p:attrNameLst>
                                      </p:cBhvr>
                                      <p:to>
                                        <p:strVal val="visible"/>
                                      </p:to>
                                    </p:set>
                                    <p:animEffect filter="fade" transition="in">
                                      <p:cBhvr>
                                        <p:cTn id="16" dur="1000"/>
                                        <p:tgtEl>
                                          <p:spTgt spid="1019"/>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ID="10" grpId="4" fill="hold">
                                  <p:stCondLst>
                                    <p:cond delay="0"/>
                                  </p:stCondLst>
                                  <p:iterate type="el" backwards="0">
                                    <p:tmAbs val="0"/>
                                  </p:iterate>
                                  <p:childTnLst>
                                    <p:set>
                                      <p:cBhvr>
                                        <p:cTn id="20" fill="hold"/>
                                        <p:tgtEl>
                                          <p:spTgt spid="1045"/>
                                        </p:tgtEl>
                                        <p:attrNameLst>
                                          <p:attrName>style.visibility</p:attrName>
                                        </p:attrNameLst>
                                      </p:cBhvr>
                                      <p:to>
                                        <p:strVal val="visible"/>
                                      </p:to>
                                    </p:set>
                                    <p:animEffect filter="fade" transition="in">
                                      <p:cBhvr>
                                        <p:cTn id="21" dur="1000"/>
                                        <p:tgtEl>
                                          <p:spTgt spid="10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45" grpId="4"/>
      <p:bldP build="whole" bldLvl="1" animBg="1" rev="0" advAuto="0" spid="1037" grpId="2"/>
      <p:bldP build="whole" bldLvl="1" animBg="1" rev="0" advAuto="0" spid="1019" grpId="3"/>
      <p:bldP build="whole" bldLvl="1" animBg="1" rev="0" advAuto="0" spid="1020"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50"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051"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052"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053"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054"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055"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056"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057"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058"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059"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060"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061"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062"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pic>
        <p:nvPicPr>
          <p:cNvPr id="1063"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67"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068"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069"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070"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071"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072"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073"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074"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075"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076"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077"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078"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079"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pic>
        <p:nvPicPr>
          <p:cNvPr id="1080"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081"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85"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086"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087"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088"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089"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090"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091"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092"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093"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094"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095"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096"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097"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098"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099"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100"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01"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102"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103"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04"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05"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06"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07"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08"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09"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10"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11"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12"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13"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114"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115"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120"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117"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118"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119"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2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125"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126"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127"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128"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29"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130"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31"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132"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133"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134"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135"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136"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37"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138"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139"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40"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141"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142" name="Router1.png" descr="Router1.png"/>
          <p:cNvPicPr>
            <a:picLocks noChangeAspect="1"/>
          </p:cNvPicPr>
          <p:nvPr/>
        </p:nvPicPr>
        <p:blipFill>
          <a:blip r:embed="rId4">
            <a:extLst/>
          </a:blip>
          <a:stretch>
            <a:fillRect/>
          </a:stretch>
        </p:blipFill>
        <p:spPr>
          <a:xfrm>
            <a:off x="18122900" y="2229667"/>
            <a:ext cx="2540000" cy="2540001"/>
          </a:xfrm>
          <a:prstGeom prst="rect">
            <a:avLst/>
          </a:prstGeom>
          <a:ln w="12700">
            <a:miter lim="400000"/>
          </a:ln>
        </p:spPr>
      </p:pic>
      <p:pic>
        <p:nvPicPr>
          <p:cNvPr id="1143" name="Router1.png" descr="Router1.png"/>
          <p:cNvPicPr>
            <a:picLocks noChangeAspect="1"/>
          </p:cNvPicPr>
          <p:nvPr/>
        </p:nvPicPr>
        <p:blipFill>
          <a:blip r:embed="rId4">
            <a:extLst/>
          </a:blip>
          <a:stretch>
            <a:fillRect/>
          </a:stretch>
        </p:blipFill>
        <p:spPr>
          <a:xfrm>
            <a:off x="21704300" y="2229667"/>
            <a:ext cx="2540000" cy="2540001"/>
          </a:xfrm>
          <a:prstGeom prst="rect">
            <a:avLst/>
          </a:prstGeom>
          <a:ln w="12700">
            <a:miter lim="400000"/>
          </a:ln>
        </p:spPr>
      </p:pic>
      <p:pic>
        <p:nvPicPr>
          <p:cNvPr id="1144" name="Router1.png" descr="Router1.png"/>
          <p:cNvPicPr>
            <a:picLocks noChangeAspect="1"/>
          </p:cNvPicPr>
          <p:nvPr/>
        </p:nvPicPr>
        <p:blipFill>
          <a:blip r:embed="rId4">
            <a:extLst/>
          </a:blip>
          <a:stretch>
            <a:fillRect/>
          </a:stretch>
        </p:blipFill>
        <p:spPr>
          <a:xfrm>
            <a:off x="19900900" y="4109266"/>
            <a:ext cx="2540000" cy="2540001"/>
          </a:xfrm>
          <a:prstGeom prst="rect">
            <a:avLst/>
          </a:prstGeom>
          <a:ln w="12700">
            <a:miter lim="400000"/>
          </a:ln>
        </p:spPr>
      </p:pic>
      <p:sp>
        <p:nvSpPr>
          <p:cNvPr id="1145" name="Line"/>
          <p:cNvSpPr/>
          <p:nvPr/>
        </p:nvSpPr>
        <p:spPr>
          <a:xfrm flipH="1" flipV="1">
            <a:off x="195483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46" name="Line"/>
          <p:cNvSpPr/>
          <p:nvPr/>
        </p:nvSpPr>
        <p:spPr>
          <a:xfrm flipV="1">
            <a:off x="217723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147" name="DSW1"/>
          <p:cNvSpPr txBox="1"/>
          <p:nvPr/>
        </p:nvSpPr>
        <p:spPr>
          <a:xfrm>
            <a:off x="184932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48" name="DSW3"/>
          <p:cNvSpPr txBox="1"/>
          <p:nvPr/>
        </p:nvSpPr>
        <p:spPr>
          <a:xfrm>
            <a:off x="222524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149"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50"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51"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52"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53"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54"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55"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56"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57"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58"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59" name="10/8"/>
          <p:cNvSpPr txBox="1"/>
          <p:nvPr/>
        </p:nvSpPr>
        <p:spPr>
          <a:xfrm>
            <a:off x="18509555"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60" name="Line"/>
          <p:cNvSpPr/>
          <p:nvPr/>
        </p:nvSpPr>
        <p:spPr>
          <a:xfrm flipH="1" flipV="1">
            <a:off x="19241313" y="4136678"/>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61" name="Line"/>
          <p:cNvSpPr/>
          <p:nvPr/>
        </p:nvSpPr>
        <p:spPr>
          <a:xfrm flipV="1">
            <a:off x="22138554" y="4136207"/>
            <a:ext cx="1113869" cy="1113870"/>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162" name="10/8"/>
          <p:cNvSpPr txBox="1"/>
          <p:nvPr/>
        </p:nvSpPr>
        <p:spPr>
          <a:xfrm>
            <a:off x="22664194"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163"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164"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165" name="PSW"/>
          <p:cNvSpPr txBox="1"/>
          <p:nvPr/>
        </p:nvSpPr>
        <p:spPr>
          <a:xfrm>
            <a:off x="20550746"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166"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167" name="Arrow"/>
          <p:cNvSpPr/>
          <p:nvPr/>
        </p:nvSpPr>
        <p:spPr>
          <a:xfrm>
            <a:off x="16775670"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172"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169"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170"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171"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76"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177"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178"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179"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180"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81"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182"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83"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184"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185"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186"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187"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188"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89"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190"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191"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192"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193"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194" name="Router1.png" descr="Router1.png"/>
          <p:cNvPicPr>
            <a:picLocks noChangeAspect="1"/>
          </p:cNvPicPr>
          <p:nvPr/>
        </p:nvPicPr>
        <p:blipFill>
          <a:blip r:embed="rId4">
            <a:extLst/>
          </a:blip>
          <a:stretch>
            <a:fillRect/>
          </a:stretch>
        </p:blipFill>
        <p:spPr>
          <a:xfrm>
            <a:off x="18122900" y="2229667"/>
            <a:ext cx="2540000" cy="2540001"/>
          </a:xfrm>
          <a:prstGeom prst="rect">
            <a:avLst/>
          </a:prstGeom>
          <a:ln w="12700">
            <a:miter lim="400000"/>
          </a:ln>
        </p:spPr>
      </p:pic>
      <p:pic>
        <p:nvPicPr>
          <p:cNvPr id="1195" name="Router1.png" descr="Router1.png"/>
          <p:cNvPicPr>
            <a:picLocks noChangeAspect="1"/>
          </p:cNvPicPr>
          <p:nvPr/>
        </p:nvPicPr>
        <p:blipFill>
          <a:blip r:embed="rId4">
            <a:extLst/>
          </a:blip>
          <a:stretch>
            <a:fillRect/>
          </a:stretch>
        </p:blipFill>
        <p:spPr>
          <a:xfrm>
            <a:off x="21704300" y="2229667"/>
            <a:ext cx="2540000" cy="2540001"/>
          </a:xfrm>
          <a:prstGeom prst="rect">
            <a:avLst/>
          </a:prstGeom>
          <a:ln w="12700">
            <a:miter lim="400000"/>
          </a:ln>
        </p:spPr>
      </p:pic>
      <p:pic>
        <p:nvPicPr>
          <p:cNvPr id="1196" name="Router1.png" descr="Router1.png"/>
          <p:cNvPicPr>
            <a:picLocks noChangeAspect="1"/>
          </p:cNvPicPr>
          <p:nvPr/>
        </p:nvPicPr>
        <p:blipFill>
          <a:blip r:embed="rId4">
            <a:extLst/>
          </a:blip>
          <a:stretch>
            <a:fillRect/>
          </a:stretch>
        </p:blipFill>
        <p:spPr>
          <a:xfrm>
            <a:off x="19900900" y="4109266"/>
            <a:ext cx="2540000" cy="2540001"/>
          </a:xfrm>
          <a:prstGeom prst="rect">
            <a:avLst/>
          </a:prstGeom>
          <a:ln w="12700">
            <a:miter lim="400000"/>
          </a:ln>
        </p:spPr>
      </p:pic>
      <p:sp>
        <p:nvSpPr>
          <p:cNvPr id="1197" name="Line"/>
          <p:cNvSpPr/>
          <p:nvPr/>
        </p:nvSpPr>
        <p:spPr>
          <a:xfrm flipH="1" flipV="1">
            <a:off x="195483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198" name="Line"/>
          <p:cNvSpPr/>
          <p:nvPr/>
        </p:nvSpPr>
        <p:spPr>
          <a:xfrm flipV="1">
            <a:off x="217723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199" name="DSW1"/>
          <p:cNvSpPr txBox="1"/>
          <p:nvPr/>
        </p:nvSpPr>
        <p:spPr>
          <a:xfrm>
            <a:off x="184932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200" name="DSW3"/>
          <p:cNvSpPr txBox="1"/>
          <p:nvPr/>
        </p:nvSpPr>
        <p:spPr>
          <a:xfrm>
            <a:off x="222524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201"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02"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03"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04"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05"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06"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07"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08"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09"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10"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11" name="10/8"/>
          <p:cNvSpPr txBox="1"/>
          <p:nvPr/>
        </p:nvSpPr>
        <p:spPr>
          <a:xfrm>
            <a:off x="18509555"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12" name="Line"/>
          <p:cNvSpPr/>
          <p:nvPr/>
        </p:nvSpPr>
        <p:spPr>
          <a:xfrm flipH="1" flipV="1">
            <a:off x="19241313" y="4136678"/>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13" name="Line"/>
          <p:cNvSpPr/>
          <p:nvPr/>
        </p:nvSpPr>
        <p:spPr>
          <a:xfrm flipV="1">
            <a:off x="22138554" y="4136207"/>
            <a:ext cx="1113869" cy="1113870"/>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14" name="10/8"/>
          <p:cNvSpPr txBox="1"/>
          <p:nvPr/>
        </p:nvSpPr>
        <p:spPr>
          <a:xfrm>
            <a:off x="22664194"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15"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16"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17" name="PSW"/>
          <p:cNvSpPr txBox="1"/>
          <p:nvPr/>
        </p:nvSpPr>
        <p:spPr>
          <a:xfrm>
            <a:off x="20550746"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18"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219" name="Arrow"/>
          <p:cNvSpPr/>
          <p:nvPr/>
        </p:nvSpPr>
        <p:spPr>
          <a:xfrm>
            <a:off x="16775670"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220" name="Line"/>
          <p:cNvSpPr/>
          <p:nvPr/>
        </p:nvSpPr>
        <p:spPr>
          <a:xfrm>
            <a:off x="2248467" y="7027632"/>
            <a:ext cx="21641921" cy="1"/>
          </a:xfrm>
          <a:prstGeom prst="line">
            <a:avLst/>
          </a:prstGeom>
          <a:ln w="101600">
            <a:solidFill>
              <a:srgbClr val="000000"/>
            </a:solidFill>
            <a:prstDash val="sysDot"/>
            <a:miter lim="400000"/>
          </a:ln>
        </p:spPr>
        <p:txBody>
          <a:bodyPr lIns="50800" tIns="50800" rIns="50800" bIns="50800" anchor="ctr"/>
          <a:lstStyle/>
          <a:p>
            <a:pPr>
              <a:defRPr sz="3200"/>
            </a:pPr>
          </a:p>
        </p:txBody>
      </p:sp>
      <p:sp>
        <p:nvSpPr>
          <p:cNvPr id="1227"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222"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223"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224"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
        <p:nvSpPr>
          <p:cNvPr id="1225" name="我们认为"/>
          <p:cNvSpPr txBox="1"/>
          <p:nvPr/>
        </p:nvSpPr>
        <p:spPr>
          <a:xfrm>
            <a:off x="2088993" y="5775734"/>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3">
                    <a:hueOff val="-333989"/>
                    <a:satOff val="3917"/>
                    <a:lumOff val="-6666"/>
                  </a:schemeClr>
                </a:solidFill>
              </a:defRPr>
            </a:lvl1pPr>
          </a:lstStyle>
          <a:p>
            <a:pPr/>
            <a:r>
              <a:t>我们认为</a:t>
            </a:r>
          </a:p>
        </p:txBody>
      </p:sp>
      <p:sp>
        <p:nvSpPr>
          <p:cNvPr id="1226" name="实际情况"/>
          <p:cNvSpPr txBox="1"/>
          <p:nvPr/>
        </p:nvSpPr>
        <p:spPr>
          <a:xfrm>
            <a:off x="2088993" y="7199776"/>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5">
                    <a:hueOff val="-444211"/>
                    <a:satOff val="-14915"/>
                    <a:lumOff val="22857"/>
                  </a:schemeClr>
                </a:solidFill>
              </a:defRPr>
            </a:lvl1pPr>
          </a:lstStyle>
          <a:p>
            <a:pPr/>
            <a:r>
              <a:t>实际情况</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Rectangle"/>
          <p:cNvSpPr/>
          <p:nvPr/>
        </p:nvSpPr>
        <p:spPr>
          <a:xfrm>
            <a:off x="511322" y="163922"/>
            <a:ext cx="5070479" cy="1440967"/>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pic>
        <p:nvPicPr>
          <p:cNvPr id="343" name="InsidePacket-image.jpg" descr="InsidePacket-image.jpg"/>
          <p:cNvPicPr>
            <a:picLocks noChangeAspect="1"/>
          </p:cNvPicPr>
          <p:nvPr/>
        </p:nvPicPr>
        <p:blipFill>
          <a:blip r:embed="rId2">
            <a:extLst/>
          </a:blip>
          <a:stretch>
            <a:fillRect/>
          </a:stretch>
        </p:blipFill>
        <p:spPr>
          <a:xfrm>
            <a:off x="-6027504" y="0"/>
            <a:ext cx="23929871" cy="13716000"/>
          </a:xfrm>
          <a:prstGeom prst="rect">
            <a:avLst/>
          </a:prstGeom>
          <a:ln w="12700">
            <a:miter lim="400000"/>
          </a:ln>
        </p:spPr>
      </p:pic>
      <p:sp>
        <p:nvSpPr>
          <p:cNvPr id="344" name="Rectangle"/>
          <p:cNvSpPr/>
          <p:nvPr/>
        </p:nvSpPr>
        <p:spPr>
          <a:xfrm>
            <a:off x="7908675" y="-267878"/>
            <a:ext cx="16719256" cy="14886558"/>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345" name="目录"/>
          <p:cNvSpPr txBox="1"/>
          <p:nvPr/>
        </p:nvSpPr>
        <p:spPr>
          <a:xfrm>
            <a:off x="2402948" y="5348882"/>
            <a:ext cx="2349501" cy="1663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800">
                <a:solidFill>
                  <a:srgbClr val="DCDEE0"/>
                </a:solidFill>
                <a:latin typeface="Helvetica"/>
                <a:ea typeface="Helvetica"/>
                <a:cs typeface="Helvetica"/>
                <a:sym typeface="Helvetica"/>
              </a:defRPr>
            </a:lvl1pPr>
          </a:lstStyle>
          <a:p>
            <a:pPr/>
            <a:r>
              <a:t>目录</a:t>
            </a:r>
          </a:p>
        </p:txBody>
      </p:sp>
      <p:sp>
        <p:nvSpPr>
          <p:cNvPr id="346" name="文本框 1"/>
          <p:cNvSpPr txBox="1"/>
          <p:nvPr/>
        </p:nvSpPr>
        <p:spPr>
          <a:xfrm>
            <a:off x="9885637" y="2278415"/>
            <a:ext cx="1056611"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chemeClr val="accent3">
                    <a:satOff val="18648"/>
                    <a:lumOff val="5971"/>
                  </a:schemeClr>
                </a:solidFill>
                <a:latin typeface="Helvetica"/>
                <a:ea typeface="Helvetica"/>
                <a:cs typeface="Helvetica"/>
                <a:sym typeface="Helvetica"/>
              </a:defRPr>
            </a:lvl1pPr>
          </a:lstStyle>
          <a:p>
            <a:pPr/>
            <a:r>
              <a:t>01</a:t>
            </a:r>
          </a:p>
        </p:txBody>
      </p:sp>
      <p:sp>
        <p:nvSpPr>
          <p:cNvPr id="347" name="IT基础设施云化"/>
          <p:cNvSpPr txBox="1"/>
          <p:nvPr/>
        </p:nvSpPr>
        <p:spPr>
          <a:xfrm>
            <a:off x="11057483" y="2356868"/>
            <a:ext cx="7689145" cy="945446"/>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chemeClr val="accent3">
                    <a:satOff val="18648"/>
                    <a:lumOff val="5971"/>
                  </a:schemeClr>
                </a:solidFill>
                <a:latin typeface="Helvetica"/>
                <a:ea typeface="Helvetica"/>
                <a:cs typeface="Helvetica"/>
                <a:sym typeface="Helvetica"/>
              </a:defRPr>
            </a:lvl1pPr>
          </a:lstStyle>
          <a:p>
            <a:pPr/>
            <a:r>
              <a:t>复杂的云网络基础设施规划</a:t>
            </a:r>
          </a:p>
        </p:txBody>
      </p:sp>
      <p:sp>
        <p:nvSpPr>
          <p:cNvPr id="348" name="文本框 1"/>
          <p:cNvSpPr txBox="1"/>
          <p:nvPr/>
        </p:nvSpPr>
        <p:spPr>
          <a:xfrm>
            <a:off x="9885636" y="4549923"/>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02</a:t>
            </a:r>
          </a:p>
        </p:txBody>
      </p:sp>
      <p:sp>
        <p:nvSpPr>
          <p:cNvPr id="349" name="IT基础设施云化"/>
          <p:cNvSpPr txBox="1"/>
          <p:nvPr/>
        </p:nvSpPr>
        <p:spPr>
          <a:xfrm>
            <a:off x="11057482" y="4628376"/>
            <a:ext cx="7195532"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基于 IBN 思想的网络规划</a:t>
            </a:r>
          </a:p>
        </p:txBody>
      </p:sp>
      <p:sp>
        <p:nvSpPr>
          <p:cNvPr id="350" name="文本框 1"/>
          <p:cNvSpPr txBox="1"/>
          <p:nvPr/>
        </p:nvSpPr>
        <p:spPr>
          <a:xfrm>
            <a:off x="9911036" y="6707130"/>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03</a:t>
            </a:r>
          </a:p>
        </p:txBody>
      </p:sp>
      <p:sp>
        <p:nvSpPr>
          <p:cNvPr id="351" name="IT基础设施云化"/>
          <p:cNvSpPr txBox="1"/>
          <p:nvPr/>
        </p:nvSpPr>
        <p:spPr>
          <a:xfrm>
            <a:off x="11082882" y="6760184"/>
            <a:ext cx="578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具体例子：网络验证</a:t>
            </a:r>
          </a:p>
        </p:txBody>
      </p:sp>
      <p:sp>
        <p:nvSpPr>
          <p:cNvPr id="352" name="文本框 1"/>
          <p:cNvSpPr txBox="1"/>
          <p:nvPr/>
        </p:nvSpPr>
        <p:spPr>
          <a:xfrm>
            <a:off x="9911036" y="9004038"/>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04</a:t>
            </a:r>
          </a:p>
        </p:txBody>
      </p:sp>
      <p:sp>
        <p:nvSpPr>
          <p:cNvPr id="353" name="IT基础设施云化"/>
          <p:cNvSpPr txBox="1"/>
          <p:nvPr/>
        </p:nvSpPr>
        <p:spPr>
          <a:xfrm>
            <a:off x="11082882" y="9057092"/>
            <a:ext cx="705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更多的方向和未来的思考</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31"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232"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233"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234"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235"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236"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237"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238"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239"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240"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241"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242"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243"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244"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245"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246"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247"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248"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249" name="Router1.png" descr="Router1.png"/>
          <p:cNvPicPr>
            <a:picLocks noChangeAspect="1"/>
          </p:cNvPicPr>
          <p:nvPr/>
        </p:nvPicPr>
        <p:blipFill>
          <a:blip r:embed="rId4">
            <a:extLst/>
          </a:blip>
          <a:stretch>
            <a:fillRect/>
          </a:stretch>
        </p:blipFill>
        <p:spPr>
          <a:xfrm>
            <a:off x="18122900" y="2229667"/>
            <a:ext cx="2540000" cy="2540001"/>
          </a:xfrm>
          <a:prstGeom prst="rect">
            <a:avLst/>
          </a:prstGeom>
          <a:ln w="12700">
            <a:miter lim="400000"/>
          </a:ln>
        </p:spPr>
      </p:pic>
      <p:pic>
        <p:nvPicPr>
          <p:cNvPr id="1250" name="Router1.png" descr="Router1.png"/>
          <p:cNvPicPr>
            <a:picLocks noChangeAspect="1"/>
          </p:cNvPicPr>
          <p:nvPr/>
        </p:nvPicPr>
        <p:blipFill>
          <a:blip r:embed="rId4">
            <a:extLst/>
          </a:blip>
          <a:stretch>
            <a:fillRect/>
          </a:stretch>
        </p:blipFill>
        <p:spPr>
          <a:xfrm>
            <a:off x="21704300" y="2229667"/>
            <a:ext cx="2540000" cy="2540001"/>
          </a:xfrm>
          <a:prstGeom prst="rect">
            <a:avLst/>
          </a:prstGeom>
          <a:ln w="12700">
            <a:miter lim="400000"/>
          </a:ln>
        </p:spPr>
      </p:pic>
      <p:pic>
        <p:nvPicPr>
          <p:cNvPr id="1251" name="Router1.png" descr="Router1.png"/>
          <p:cNvPicPr>
            <a:picLocks noChangeAspect="1"/>
          </p:cNvPicPr>
          <p:nvPr/>
        </p:nvPicPr>
        <p:blipFill>
          <a:blip r:embed="rId4">
            <a:extLst/>
          </a:blip>
          <a:stretch>
            <a:fillRect/>
          </a:stretch>
        </p:blipFill>
        <p:spPr>
          <a:xfrm>
            <a:off x="19900900" y="4109266"/>
            <a:ext cx="2540000" cy="2540001"/>
          </a:xfrm>
          <a:prstGeom prst="rect">
            <a:avLst/>
          </a:prstGeom>
          <a:ln w="12700">
            <a:miter lim="400000"/>
          </a:ln>
        </p:spPr>
      </p:pic>
      <p:sp>
        <p:nvSpPr>
          <p:cNvPr id="1252" name="Line"/>
          <p:cNvSpPr/>
          <p:nvPr/>
        </p:nvSpPr>
        <p:spPr>
          <a:xfrm flipH="1" flipV="1">
            <a:off x="195483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253" name="Line"/>
          <p:cNvSpPr/>
          <p:nvPr/>
        </p:nvSpPr>
        <p:spPr>
          <a:xfrm flipV="1">
            <a:off x="217723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254" name="DSW1"/>
          <p:cNvSpPr txBox="1"/>
          <p:nvPr/>
        </p:nvSpPr>
        <p:spPr>
          <a:xfrm>
            <a:off x="184932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255" name="DSW3"/>
          <p:cNvSpPr txBox="1"/>
          <p:nvPr/>
        </p:nvSpPr>
        <p:spPr>
          <a:xfrm>
            <a:off x="222524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256"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57"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58"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59"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60"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61"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62"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63"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64"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65"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66" name="10/8"/>
          <p:cNvSpPr txBox="1"/>
          <p:nvPr/>
        </p:nvSpPr>
        <p:spPr>
          <a:xfrm>
            <a:off x="18509555"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67" name="Line"/>
          <p:cNvSpPr/>
          <p:nvPr/>
        </p:nvSpPr>
        <p:spPr>
          <a:xfrm flipH="1" flipV="1">
            <a:off x="19241313" y="4136678"/>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68" name="Line"/>
          <p:cNvSpPr/>
          <p:nvPr/>
        </p:nvSpPr>
        <p:spPr>
          <a:xfrm flipV="1">
            <a:off x="22138554" y="4136207"/>
            <a:ext cx="1113869" cy="1113870"/>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69" name="10/8"/>
          <p:cNvSpPr txBox="1"/>
          <p:nvPr/>
        </p:nvSpPr>
        <p:spPr>
          <a:xfrm>
            <a:off x="22664194"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70"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71"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72" name="PSW"/>
          <p:cNvSpPr txBox="1"/>
          <p:nvPr/>
        </p:nvSpPr>
        <p:spPr>
          <a:xfrm>
            <a:off x="20550746"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73"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274" name="Arrow"/>
          <p:cNvSpPr/>
          <p:nvPr/>
        </p:nvSpPr>
        <p:spPr>
          <a:xfrm>
            <a:off x="16775670"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275" name="Router1.png" descr="Router1.png"/>
          <p:cNvPicPr>
            <a:picLocks noChangeAspect="1"/>
          </p:cNvPicPr>
          <p:nvPr/>
        </p:nvPicPr>
        <p:blipFill>
          <a:blip r:embed="rId4">
            <a:extLst/>
          </a:blip>
          <a:stretch>
            <a:fillRect/>
          </a:stretch>
        </p:blipFill>
        <p:spPr>
          <a:xfrm>
            <a:off x="4798268" y="8524031"/>
            <a:ext cx="2540001" cy="2540001"/>
          </a:xfrm>
          <a:prstGeom prst="rect">
            <a:avLst/>
          </a:prstGeom>
          <a:ln w="12700">
            <a:miter lim="400000"/>
          </a:ln>
        </p:spPr>
      </p:pic>
      <p:pic>
        <p:nvPicPr>
          <p:cNvPr id="1276" name="Router1.png" descr="Router1.png"/>
          <p:cNvPicPr>
            <a:picLocks noChangeAspect="1"/>
          </p:cNvPicPr>
          <p:nvPr/>
        </p:nvPicPr>
        <p:blipFill>
          <a:blip r:embed="rId4">
            <a:extLst/>
          </a:blip>
          <a:stretch>
            <a:fillRect/>
          </a:stretch>
        </p:blipFill>
        <p:spPr>
          <a:xfrm>
            <a:off x="6576268" y="8524031"/>
            <a:ext cx="2540001" cy="2540001"/>
          </a:xfrm>
          <a:prstGeom prst="rect">
            <a:avLst/>
          </a:prstGeom>
          <a:ln w="12700">
            <a:miter lim="400000"/>
          </a:ln>
        </p:spPr>
      </p:pic>
      <p:pic>
        <p:nvPicPr>
          <p:cNvPr id="1277" name="Router1.png" descr="Router1.png"/>
          <p:cNvPicPr>
            <a:picLocks noChangeAspect="1"/>
          </p:cNvPicPr>
          <p:nvPr/>
        </p:nvPicPr>
        <p:blipFill>
          <a:blip r:embed="rId4">
            <a:extLst/>
          </a:blip>
          <a:stretch>
            <a:fillRect/>
          </a:stretch>
        </p:blipFill>
        <p:spPr>
          <a:xfrm>
            <a:off x="6576268" y="10403631"/>
            <a:ext cx="2540001" cy="2540001"/>
          </a:xfrm>
          <a:prstGeom prst="rect">
            <a:avLst/>
          </a:prstGeom>
          <a:ln w="12700">
            <a:miter lim="400000"/>
          </a:ln>
        </p:spPr>
      </p:pic>
      <p:sp>
        <p:nvSpPr>
          <p:cNvPr id="1278" name="Line"/>
          <p:cNvSpPr/>
          <p:nvPr/>
        </p:nvSpPr>
        <p:spPr>
          <a:xfrm flipH="1" flipV="1">
            <a:off x="6223732" y="1026107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279" name="Line"/>
          <p:cNvSpPr/>
          <p:nvPr/>
        </p:nvSpPr>
        <p:spPr>
          <a:xfrm flipV="1">
            <a:off x="7883475" y="1041545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280" name="DSW1"/>
          <p:cNvSpPr txBox="1"/>
          <p:nvPr/>
        </p:nvSpPr>
        <p:spPr>
          <a:xfrm>
            <a:off x="50924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281" name="DSW2"/>
          <p:cNvSpPr txBox="1"/>
          <p:nvPr/>
        </p:nvSpPr>
        <p:spPr>
          <a:xfrm>
            <a:off x="70482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282" name="Line"/>
          <p:cNvSpPr/>
          <p:nvPr/>
        </p:nvSpPr>
        <p:spPr>
          <a:xfrm flipV="1">
            <a:off x="8155533" y="1043957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283" name="10/8"/>
          <p:cNvSpPr txBox="1"/>
          <p:nvPr/>
        </p:nvSpPr>
        <p:spPr>
          <a:xfrm>
            <a:off x="8319572" y="1032743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284" name="PSW"/>
          <p:cNvSpPr txBox="1"/>
          <p:nvPr/>
        </p:nvSpPr>
        <p:spPr>
          <a:xfrm>
            <a:off x="7173223" y="12298087"/>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285" name="Line"/>
          <p:cNvSpPr/>
          <p:nvPr/>
        </p:nvSpPr>
        <p:spPr>
          <a:xfrm>
            <a:off x="2248467" y="7027632"/>
            <a:ext cx="21641921" cy="1"/>
          </a:xfrm>
          <a:prstGeom prst="line">
            <a:avLst/>
          </a:prstGeom>
          <a:ln w="101600">
            <a:solidFill>
              <a:srgbClr val="000000"/>
            </a:solidFill>
            <a:prstDash val="sysDot"/>
            <a:miter lim="400000"/>
          </a:ln>
        </p:spPr>
        <p:txBody>
          <a:bodyPr lIns="50800" tIns="50800" rIns="50800" bIns="50800" anchor="ctr"/>
          <a:lstStyle/>
          <a:p>
            <a:pPr>
              <a:defRPr sz="3200"/>
            </a:pPr>
          </a:p>
        </p:txBody>
      </p:sp>
      <p:sp>
        <p:nvSpPr>
          <p:cNvPr id="1292"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287"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288"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289"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
        <p:nvSpPr>
          <p:cNvPr id="1290" name="我们认为"/>
          <p:cNvSpPr txBox="1"/>
          <p:nvPr/>
        </p:nvSpPr>
        <p:spPr>
          <a:xfrm>
            <a:off x="2088993" y="5775734"/>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3">
                    <a:hueOff val="-333989"/>
                    <a:satOff val="3917"/>
                    <a:lumOff val="-6666"/>
                  </a:schemeClr>
                </a:solidFill>
              </a:defRPr>
            </a:lvl1pPr>
          </a:lstStyle>
          <a:p>
            <a:pPr/>
            <a:r>
              <a:t>我们认为</a:t>
            </a:r>
          </a:p>
        </p:txBody>
      </p:sp>
      <p:sp>
        <p:nvSpPr>
          <p:cNvPr id="1291" name="实际情况"/>
          <p:cNvSpPr txBox="1"/>
          <p:nvPr/>
        </p:nvSpPr>
        <p:spPr>
          <a:xfrm>
            <a:off x="2088993" y="7199776"/>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5">
                    <a:hueOff val="-444211"/>
                    <a:satOff val="-14915"/>
                    <a:lumOff val="22857"/>
                  </a:schemeClr>
                </a:solidFill>
              </a:defRPr>
            </a:lvl1pPr>
          </a:lstStyle>
          <a:p>
            <a:pPr/>
            <a:r>
              <a:t>实际情况</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96"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297"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298"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299"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300"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01"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02"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03"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304"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305"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306"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307"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308"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09"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10"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311"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12"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313"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314" name="Router1.png" descr="Router1.png"/>
          <p:cNvPicPr>
            <a:picLocks noChangeAspect="1"/>
          </p:cNvPicPr>
          <p:nvPr/>
        </p:nvPicPr>
        <p:blipFill>
          <a:blip r:embed="rId4">
            <a:extLst/>
          </a:blip>
          <a:stretch>
            <a:fillRect/>
          </a:stretch>
        </p:blipFill>
        <p:spPr>
          <a:xfrm>
            <a:off x="18122900" y="2229667"/>
            <a:ext cx="2540000" cy="2540001"/>
          </a:xfrm>
          <a:prstGeom prst="rect">
            <a:avLst/>
          </a:prstGeom>
          <a:ln w="12700">
            <a:miter lim="400000"/>
          </a:ln>
        </p:spPr>
      </p:pic>
      <p:pic>
        <p:nvPicPr>
          <p:cNvPr id="1315" name="Router1.png" descr="Router1.png"/>
          <p:cNvPicPr>
            <a:picLocks noChangeAspect="1"/>
          </p:cNvPicPr>
          <p:nvPr/>
        </p:nvPicPr>
        <p:blipFill>
          <a:blip r:embed="rId4">
            <a:extLst/>
          </a:blip>
          <a:stretch>
            <a:fillRect/>
          </a:stretch>
        </p:blipFill>
        <p:spPr>
          <a:xfrm>
            <a:off x="21704300" y="2229667"/>
            <a:ext cx="2540000" cy="2540001"/>
          </a:xfrm>
          <a:prstGeom prst="rect">
            <a:avLst/>
          </a:prstGeom>
          <a:ln w="12700">
            <a:miter lim="400000"/>
          </a:ln>
        </p:spPr>
      </p:pic>
      <p:pic>
        <p:nvPicPr>
          <p:cNvPr id="1316" name="Router1.png" descr="Router1.png"/>
          <p:cNvPicPr>
            <a:picLocks noChangeAspect="1"/>
          </p:cNvPicPr>
          <p:nvPr/>
        </p:nvPicPr>
        <p:blipFill>
          <a:blip r:embed="rId4">
            <a:extLst/>
          </a:blip>
          <a:stretch>
            <a:fillRect/>
          </a:stretch>
        </p:blipFill>
        <p:spPr>
          <a:xfrm>
            <a:off x="19900900" y="4109266"/>
            <a:ext cx="2540000" cy="2540001"/>
          </a:xfrm>
          <a:prstGeom prst="rect">
            <a:avLst/>
          </a:prstGeom>
          <a:ln w="12700">
            <a:miter lim="400000"/>
          </a:ln>
        </p:spPr>
      </p:pic>
      <p:sp>
        <p:nvSpPr>
          <p:cNvPr id="1317" name="Line"/>
          <p:cNvSpPr/>
          <p:nvPr/>
        </p:nvSpPr>
        <p:spPr>
          <a:xfrm flipH="1" flipV="1">
            <a:off x="195483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18" name="Line"/>
          <p:cNvSpPr/>
          <p:nvPr/>
        </p:nvSpPr>
        <p:spPr>
          <a:xfrm flipV="1">
            <a:off x="217723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319" name="DSW1"/>
          <p:cNvSpPr txBox="1"/>
          <p:nvPr/>
        </p:nvSpPr>
        <p:spPr>
          <a:xfrm>
            <a:off x="184932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20" name="DSW3"/>
          <p:cNvSpPr txBox="1"/>
          <p:nvPr/>
        </p:nvSpPr>
        <p:spPr>
          <a:xfrm>
            <a:off x="222524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321"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22"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23"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24"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25"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26"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27"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28"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29"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30"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31" name="10/8"/>
          <p:cNvSpPr txBox="1"/>
          <p:nvPr/>
        </p:nvSpPr>
        <p:spPr>
          <a:xfrm>
            <a:off x="18509555"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32" name="Line"/>
          <p:cNvSpPr/>
          <p:nvPr/>
        </p:nvSpPr>
        <p:spPr>
          <a:xfrm flipH="1" flipV="1">
            <a:off x="19241313" y="4136678"/>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33" name="Line"/>
          <p:cNvSpPr/>
          <p:nvPr/>
        </p:nvSpPr>
        <p:spPr>
          <a:xfrm flipV="1">
            <a:off x="22138554" y="4136207"/>
            <a:ext cx="1113869" cy="1113870"/>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34" name="10/8"/>
          <p:cNvSpPr txBox="1"/>
          <p:nvPr/>
        </p:nvSpPr>
        <p:spPr>
          <a:xfrm>
            <a:off x="22664194"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35"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336"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337" name="PSW"/>
          <p:cNvSpPr txBox="1"/>
          <p:nvPr/>
        </p:nvSpPr>
        <p:spPr>
          <a:xfrm>
            <a:off x="20550746"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338"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339" name="Arrow"/>
          <p:cNvSpPr/>
          <p:nvPr/>
        </p:nvSpPr>
        <p:spPr>
          <a:xfrm>
            <a:off x="16775670"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340" name="Router1.png" descr="Router1.png"/>
          <p:cNvPicPr>
            <a:picLocks noChangeAspect="1"/>
          </p:cNvPicPr>
          <p:nvPr/>
        </p:nvPicPr>
        <p:blipFill>
          <a:blip r:embed="rId4">
            <a:extLst/>
          </a:blip>
          <a:stretch>
            <a:fillRect/>
          </a:stretch>
        </p:blipFill>
        <p:spPr>
          <a:xfrm>
            <a:off x="4798268" y="8524031"/>
            <a:ext cx="2540001" cy="2540001"/>
          </a:xfrm>
          <a:prstGeom prst="rect">
            <a:avLst/>
          </a:prstGeom>
          <a:ln w="12700">
            <a:miter lim="400000"/>
          </a:ln>
        </p:spPr>
      </p:pic>
      <p:pic>
        <p:nvPicPr>
          <p:cNvPr id="1341" name="Router1.png" descr="Router1.png"/>
          <p:cNvPicPr>
            <a:picLocks noChangeAspect="1"/>
          </p:cNvPicPr>
          <p:nvPr/>
        </p:nvPicPr>
        <p:blipFill>
          <a:blip r:embed="rId4">
            <a:extLst/>
          </a:blip>
          <a:stretch>
            <a:fillRect/>
          </a:stretch>
        </p:blipFill>
        <p:spPr>
          <a:xfrm>
            <a:off x="6576268" y="8524031"/>
            <a:ext cx="2540001" cy="2540001"/>
          </a:xfrm>
          <a:prstGeom prst="rect">
            <a:avLst/>
          </a:prstGeom>
          <a:ln w="12700">
            <a:miter lim="400000"/>
          </a:ln>
        </p:spPr>
      </p:pic>
      <p:pic>
        <p:nvPicPr>
          <p:cNvPr id="1342" name="Router1.png" descr="Router1.png"/>
          <p:cNvPicPr>
            <a:picLocks noChangeAspect="1"/>
          </p:cNvPicPr>
          <p:nvPr/>
        </p:nvPicPr>
        <p:blipFill>
          <a:blip r:embed="rId4">
            <a:extLst/>
          </a:blip>
          <a:stretch>
            <a:fillRect/>
          </a:stretch>
        </p:blipFill>
        <p:spPr>
          <a:xfrm>
            <a:off x="6576268" y="10403631"/>
            <a:ext cx="2540001" cy="2540001"/>
          </a:xfrm>
          <a:prstGeom prst="rect">
            <a:avLst/>
          </a:prstGeom>
          <a:ln w="12700">
            <a:miter lim="400000"/>
          </a:ln>
        </p:spPr>
      </p:pic>
      <p:sp>
        <p:nvSpPr>
          <p:cNvPr id="1343" name="Line"/>
          <p:cNvSpPr/>
          <p:nvPr/>
        </p:nvSpPr>
        <p:spPr>
          <a:xfrm flipH="1" flipV="1">
            <a:off x="6223732" y="1026107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44" name="Line"/>
          <p:cNvSpPr/>
          <p:nvPr/>
        </p:nvSpPr>
        <p:spPr>
          <a:xfrm flipV="1">
            <a:off x="7883475" y="1041545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45" name="DSW1"/>
          <p:cNvSpPr txBox="1"/>
          <p:nvPr/>
        </p:nvSpPr>
        <p:spPr>
          <a:xfrm>
            <a:off x="50924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46" name="DSW2"/>
          <p:cNvSpPr txBox="1"/>
          <p:nvPr/>
        </p:nvSpPr>
        <p:spPr>
          <a:xfrm>
            <a:off x="70482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347" name="Router1.png" descr="Router1.png"/>
          <p:cNvPicPr>
            <a:picLocks noChangeAspect="1"/>
          </p:cNvPicPr>
          <p:nvPr/>
        </p:nvPicPr>
        <p:blipFill>
          <a:blip r:embed="rId4">
            <a:extLst/>
          </a:blip>
          <a:stretch>
            <a:fillRect/>
          </a:stretch>
        </p:blipFill>
        <p:spPr>
          <a:xfrm>
            <a:off x="10678368" y="8610076"/>
            <a:ext cx="2540001" cy="2540001"/>
          </a:xfrm>
          <a:prstGeom prst="rect">
            <a:avLst/>
          </a:prstGeom>
          <a:ln w="12700">
            <a:miter lim="400000"/>
          </a:ln>
        </p:spPr>
      </p:pic>
      <p:pic>
        <p:nvPicPr>
          <p:cNvPr id="1348" name="Router1.png" descr="Router1.png"/>
          <p:cNvPicPr>
            <a:picLocks noChangeAspect="1"/>
          </p:cNvPicPr>
          <p:nvPr/>
        </p:nvPicPr>
        <p:blipFill>
          <a:blip r:embed="rId4">
            <a:extLst/>
          </a:blip>
          <a:stretch>
            <a:fillRect/>
          </a:stretch>
        </p:blipFill>
        <p:spPr>
          <a:xfrm>
            <a:off x="12456368" y="8610076"/>
            <a:ext cx="2540001" cy="2540001"/>
          </a:xfrm>
          <a:prstGeom prst="rect">
            <a:avLst/>
          </a:prstGeom>
          <a:ln w="12700">
            <a:miter lim="400000"/>
          </a:ln>
        </p:spPr>
      </p:pic>
      <p:pic>
        <p:nvPicPr>
          <p:cNvPr id="1349" name="Router1.png" descr="Router1.png"/>
          <p:cNvPicPr>
            <a:picLocks noChangeAspect="1"/>
          </p:cNvPicPr>
          <p:nvPr/>
        </p:nvPicPr>
        <p:blipFill>
          <a:blip r:embed="rId4">
            <a:extLst/>
          </a:blip>
          <a:stretch>
            <a:fillRect/>
          </a:stretch>
        </p:blipFill>
        <p:spPr>
          <a:xfrm>
            <a:off x="14259768" y="8610076"/>
            <a:ext cx="2540001" cy="2540001"/>
          </a:xfrm>
          <a:prstGeom prst="rect">
            <a:avLst/>
          </a:prstGeom>
          <a:ln w="12700">
            <a:miter lim="400000"/>
          </a:ln>
        </p:spPr>
      </p:pic>
      <p:pic>
        <p:nvPicPr>
          <p:cNvPr id="1350" name="Router1.png" descr="Router1.png"/>
          <p:cNvPicPr>
            <a:picLocks noChangeAspect="1"/>
          </p:cNvPicPr>
          <p:nvPr/>
        </p:nvPicPr>
        <p:blipFill>
          <a:blip r:embed="rId4">
            <a:extLst/>
          </a:blip>
          <a:stretch>
            <a:fillRect/>
          </a:stretch>
        </p:blipFill>
        <p:spPr>
          <a:xfrm>
            <a:off x="12456368" y="10489676"/>
            <a:ext cx="2540001" cy="2540001"/>
          </a:xfrm>
          <a:prstGeom prst="rect">
            <a:avLst/>
          </a:prstGeom>
          <a:ln w="12700">
            <a:miter lim="400000"/>
          </a:ln>
        </p:spPr>
      </p:pic>
      <p:sp>
        <p:nvSpPr>
          <p:cNvPr id="1351" name="Line"/>
          <p:cNvSpPr/>
          <p:nvPr/>
        </p:nvSpPr>
        <p:spPr>
          <a:xfrm flipH="1" flipV="1">
            <a:off x="12103832" y="1034711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52" name="Line"/>
          <p:cNvSpPr/>
          <p:nvPr/>
        </p:nvSpPr>
        <p:spPr>
          <a:xfrm flipV="1">
            <a:off x="13763575" y="10501501"/>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53" name="Line"/>
          <p:cNvSpPr/>
          <p:nvPr/>
        </p:nvSpPr>
        <p:spPr>
          <a:xfrm flipV="1">
            <a:off x="14327832" y="10349101"/>
            <a:ext cx="1167123" cy="1167122"/>
          </a:xfrm>
          <a:prstGeom prst="line">
            <a:avLst/>
          </a:prstGeom>
          <a:ln w="76200">
            <a:solidFill>
              <a:schemeClr val="accent4"/>
            </a:solidFill>
            <a:miter lim="400000"/>
          </a:ln>
        </p:spPr>
        <p:txBody>
          <a:bodyPr lIns="50800" tIns="50800" rIns="50800" bIns="50800" anchor="ctr"/>
          <a:lstStyle/>
          <a:p>
            <a:pPr>
              <a:defRPr sz="3200"/>
            </a:pPr>
          </a:p>
        </p:txBody>
      </p:sp>
      <p:sp>
        <p:nvSpPr>
          <p:cNvPr id="1354" name="DSW1"/>
          <p:cNvSpPr txBox="1"/>
          <p:nvPr/>
        </p:nvSpPr>
        <p:spPr>
          <a:xfrm>
            <a:off x="109725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55" name="DSW2"/>
          <p:cNvSpPr txBox="1"/>
          <p:nvPr/>
        </p:nvSpPr>
        <p:spPr>
          <a:xfrm>
            <a:off x="129283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356" name="DSW3"/>
          <p:cNvSpPr txBox="1"/>
          <p:nvPr/>
        </p:nvSpPr>
        <p:spPr>
          <a:xfrm>
            <a:off x="147317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357" name="Line"/>
          <p:cNvSpPr/>
          <p:nvPr/>
        </p:nvSpPr>
        <p:spPr>
          <a:xfrm flipV="1">
            <a:off x="8155533" y="1043957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58" name="10/8"/>
          <p:cNvSpPr txBox="1"/>
          <p:nvPr/>
        </p:nvSpPr>
        <p:spPr>
          <a:xfrm>
            <a:off x="8319572" y="1032743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59" name="Line"/>
          <p:cNvSpPr/>
          <p:nvPr/>
        </p:nvSpPr>
        <p:spPr>
          <a:xfrm flipV="1">
            <a:off x="13959673" y="10432322"/>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360" name="10/8"/>
          <p:cNvSpPr txBox="1"/>
          <p:nvPr/>
        </p:nvSpPr>
        <p:spPr>
          <a:xfrm>
            <a:off x="14051920" y="10320175"/>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361" name="PSW"/>
          <p:cNvSpPr txBox="1"/>
          <p:nvPr/>
        </p:nvSpPr>
        <p:spPr>
          <a:xfrm>
            <a:off x="7173223" y="12298087"/>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362" name="PSW"/>
          <p:cNvSpPr txBox="1"/>
          <p:nvPr/>
        </p:nvSpPr>
        <p:spPr>
          <a:xfrm>
            <a:off x="13053323" y="12384132"/>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363" name="Arrow"/>
          <p:cNvSpPr/>
          <p:nvPr/>
        </p:nvSpPr>
        <p:spPr>
          <a:xfrm>
            <a:off x="9490646" y="1103863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364" name="Line"/>
          <p:cNvSpPr/>
          <p:nvPr/>
        </p:nvSpPr>
        <p:spPr>
          <a:xfrm>
            <a:off x="2248467" y="7027632"/>
            <a:ext cx="21641921" cy="1"/>
          </a:xfrm>
          <a:prstGeom prst="line">
            <a:avLst/>
          </a:prstGeom>
          <a:ln w="101600">
            <a:solidFill>
              <a:srgbClr val="000000"/>
            </a:solidFill>
            <a:prstDash val="sysDot"/>
            <a:miter lim="400000"/>
          </a:ln>
        </p:spPr>
        <p:txBody>
          <a:bodyPr lIns="50800" tIns="50800" rIns="50800" bIns="50800" anchor="ctr"/>
          <a:lstStyle/>
          <a:p>
            <a:pPr>
              <a:defRPr sz="3200"/>
            </a:pPr>
          </a:p>
        </p:txBody>
      </p:sp>
      <p:sp>
        <p:nvSpPr>
          <p:cNvPr id="1373"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366"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sp>
        <p:nvSpPr>
          <p:cNvPr id="1374" name="Connection Line"/>
          <p:cNvSpPr/>
          <p:nvPr/>
        </p:nvSpPr>
        <p:spPr>
          <a:xfrm>
            <a:off x="11979932" y="8133920"/>
            <a:ext cx="3609777" cy="453541"/>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368" name="拷贝配置+改参数"/>
          <p:cNvSpPr txBox="1"/>
          <p:nvPr/>
        </p:nvSpPr>
        <p:spPr>
          <a:xfrm>
            <a:off x="11760199" y="7235489"/>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369"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370"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
        <p:nvSpPr>
          <p:cNvPr id="1371" name="我们认为"/>
          <p:cNvSpPr txBox="1"/>
          <p:nvPr/>
        </p:nvSpPr>
        <p:spPr>
          <a:xfrm>
            <a:off x="2088993" y="5775734"/>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3">
                    <a:hueOff val="-333989"/>
                    <a:satOff val="3917"/>
                    <a:lumOff val="-6666"/>
                  </a:schemeClr>
                </a:solidFill>
              </a:defRPr>
            </a:lvl1pPr>
          </a:lstStyle>
          <a:p>
            <a:pPr/>
            <a:r>
              <a:t>我们认为</a:t>
            </a:r>
          </a:p>
        </p:txBody>
      </p:sp>
      <p:sp>
        <p:nvSpPr>
          <p:cNvPr id="1372" name="实际情况"/>
          <p:cNvSpPr txBox="1"/>
          <p:nvPr/>
        </p:nvSpPr>
        <p:spPr>
          <a:xfrm>
            <a:off x="2088993" y="7199776"/>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5">
                    <a:hueOff val="-444211"/>
                    <a:satOff val="-14915"/>
                    <a:lumOff val="22857"/>
                  </a:schemeClr>
                </a:solidFill>
              </a:defRPr>
            </a:lvl1pPr>
          </a:lstStyle>
          <a:p>
            <a:pPr/>
            <a:r>
              <a:t>实际情况</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78"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379" name="Router1.png" descr="Router1.png"/>
          <p:cNvPicPr>
            <a:picLocks noChangeAspect="1"/>
          </p:cNvPicPr>
          <p:nvPr/>
        </p:nvPicPr>
        <p:blipFill>
          <a:blip r:embed="rId4">
            <a:extLst/>
          </a:blip>
          <a:stretch>
            <a:fillRect/>
          </a:stretch>
        </p:blipFill>
        <p:spPr>
          <a:xfrm>
            <a:off x="4787900" y="2143621"/>
            <a:ext cx="2540000" cy="2540001"/>
          </a:xfrm>
          <a:prstGeom prst="rect">
            <a:avLst/>
          </a:prstGeom>
          <a:ln w="12700">
            <a:miter lim="400000"/>
          </a:ln>
        </p:spPr>
      </p:pic>
      <p:pic>
        <p:nvPicPr>
          <p:cNvPr id="1380" name="Router1.png" descr="Router1.png"/>
          <p:cNvPicPr>
            <a:picLocks noChangeAspect="1"/>
          </p:cNvPicPr>
          <p:nvPr/>
        </p:nvPicPr>
        <p:blipFill>
          <a:blip r:embed="rId4">
            <a:extLst/>
          </a:blip>
          <a:stretch>
            <a:fillRect/>
          </a:stretch>
        </p:blipFill>
        <p:spPr>
          <a:xfrm>
            <a:off x="6565900" y="2143621"/>
            <a:ext cx="2540000" cy="2540001"/>
          </a:xfrm>
          <a:prstGeom prst="rect">
            <a:avLst/>
          </a:prstGeom>
          <a:ln w="12700">
            <a:miter lim="400000"/>
          </a:ln>
        </p:spPr>
      </p:pic>
      <p:pic>
        <p:nvPicPr>
          <p:cNvPr id="1381" name="Router1.png" descr="Router1.png"/>
          <p:cNvPicPr>
            <a:picLocks noChangeAspect="1"/>
          </p:cNvPicPr>
          <p:nvPr/>
        </p:nvPicPr>
        <p:blipFill>
          <a:blip r:embed="rId4">
            <a:extLst/>
          </a:blip>
          <a:stretch>
            <a:fillRect/>
          </a:stretch>
        </p:blipFill>
        <p:spPr>
          <a:xfrm>
            <a:off x="6565900" y="4023221"/>
            <a:ext cx="2540000" cy="2540001"/>
          </a:xfrm>
          <a:prstGeom prst="rect">
            <a:avLst/>
          </a:prstGeom>
          <a:ln w="12700">
            <a:miter lim="400000"/>
          </a:ln>
        </p:spPr>
      </p:pic>
      <p:sp>
        <p:nvSpPr>
          <p:cNvPr id="1382" name="Line"/>
          <p:cNvSpPr/>
          <p:nvPr/>
        </p:nvSpPr>
        <p:spPr>
          <a:xfrm flipH="1" flipV="1">
            <a:off x="6213363" y="388066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83" name="Line"/>
          <p:cNvSpPr/>
          <p:nvPr/>
        </p:nvSpPr>
        <p:spPr>
          <a:xfrm flipV="1">
            <a:off x="7873106" y="403504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84" name="DSW1"/>
          <p:cNvSpPr txBox="1"/>
          <p:nvPr/>
        </p:nvSpPr>
        <p:spPr>
          <a:xfrm>
            <a:off x="50820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85" name="DSW2"/>
          <p:cNvSpPr txBox="1"/>
          <p:nvPr/>
        </p:nvSpPr>
        <p:spPr>
          <a:xfrm>
            <a:off x="7037857" y="209550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386" name="Router1.png" descr="Router1.png"/>
          <p:cNvPicPr>
            <a:picLocks noChangeAspect="1"/>
          </p:cNvPicPr>
          <p:nvPr/>
        </p:nvPicPr>
        <p:blipFill>
          <a:blip r:embed="rId4">
            <a:extLst/>
          </a:blip>
          <a:stretch>
            <a:fillRect/>
          </a:stretch>
        </p:blipFill>
        <p:spPr>
          <a:xfrm>
            <a:off x="10668000" y="2229666"/>
            <a:ext cx="2540000" cy="2540001"/>
          </a:xfrm>
          <a:prstGeom prst="rect">
            <a:avLst/>
          </a:prstGeom>
          <a:ln w="12700">
            <a:miter lim="400000"/>
          </a:ln>
        </p:spPr>
      </p:pic>
      <p:pic>
        <p:nvPicPr>
          <p:cNvPr id="1387" name="Router1.png" descr="Router1.png"/>
          <p:cNvPicPr>
            <a:picLocks noChangeAspect="1"/>
          </p:cNvPicPr>
          <p:nvPr/>
        </p:nvPicPr>
        <p:blipFill>
          <a:blip r:embed="rId4">
            <a:extLst/>
          </a:blip>
          <a:stretch>
            <a:fillRect/>
          </a:stretch>
        </p:blipFill>
        <p:spPr>
          <a:xfrm>
            <a:off x="12446000" y="2229666"/>
            <a:ext cx="2540000" cy="2540001"/>
          </a:xfrm>
          <a:prstGeom prst="rect">
            <a:avLst/>
          </a:prstGeom>
          <a:ln w="12700">
            <a:miter lim="400000"/>
          </a:ln>
        </p:spPr>
      </p:pic>
      <p:pic>
        <p:nvPicPr>
          <p:cNvPr id="1388" name="Router1.png" descr="Router1.png"/>
          <p:cNvPicPr>
            <a:picLocks noChangeAspect="1"/>
          </p:cNvPicPr>
          <p:nvPr/>
        </p:nvPicPr>
        <p:blipFill>
          <a:blip r:embed="rId4">
            <a:extLst/>
          </a:blip>
          <a:stretch>
            <a:fillRect/>
          </a:stretch>
        </p:blipFill>
        <p:spPr>
          <a:xfrm>
            <a:off x="14249400" y="2229666"/>
            <a:ext cx="2540000" cy="2540001"/>
          </a:xfrm>
          <a:prstGeom prst="rect">
            <a:avLst/>
          </a:prstGeom>
          <a:ln w="12700">
            <a:miter lim="400000"/>
          </a:ln>
        </p:spPr>
      </p:pic>
      <p:pic>
        <p:nvPicPr>
          <p:cNvPr id="1389" name="Router1.png" descr="Router1.png"/>
          <p:cNvPicPr>
            <a:picLocks noChangeAspect="1"/>
          </p:cNvPicPr>
          <p:nvPr/>
        </p:nvPicPr>
        <p:blipFill>
          <a:blip r:embed="rId4">
            <a:extLst/>
          </a:blip>
          <a:stretch>
            <a:fillRect/>
          </a:stretch>
        </p:blipFill>
        <p:spPr>
          <a:xfrm>
            <a:off x="12446000" y="4109266"/>
            <a:ext cx="2540000" cy="2540001"/>
          </a:xfrm>
          <a:prstGeom prst="rect">
            <a:avLst/>
          </a:prstGeom>
          <a:ln w="12700">
            <a:miter lim="400000"/>
          </a:ln>
        </p:spPr>
      </p:pic>
      <p:sp>
        <p:nvSpPr>
          <p:cNvPr id="1390" name="Line"/>
          <p:cNvSpPr/>
          <p:nvPr/>
        </p:nvSpPr>
        <p:spPr>
          <a:xfrm flipH="1" flipV="1">
            <a:off x="120934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391" name="Line"/>
          <p:cNvSpPr/>
          <p:nvPr/>
        </p:nvSpPr>
        <p:spPr>
          <a:xfrm flipV="1">
            <a:off x="13753206" y="4121090"/>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392" name="Line"/>
          <p:cNvSpPr/>
          <p:nvPr/>
        </p:nvSpPr>
        <p:spPr>
          <a:xfrm flipV="1">
            <a:off x="143174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393" name="DSW1"/>
          <p:cNvSpPr txBox="1"/>
          <p:nvPr/>
        </p:nvSpPr>
        <p:spPr>
          <a:xfrm>
            <a:off x="109621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394" name="DSW2"/>
          <p:cNvSpPr txBox="1"/>
          <p:nvPr/>
        </p:nvSpPr>
        <p:spPr>
          <a:xfrm>
            <a:off x="129179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395" name="DSW3"/>
          <p:cNvSpPr txBox="1"/>
          <p:nvPr/>
        </p:nvSpPr>
        <p:spPr>
          <a:xfrm>
            <a:off x="147213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396" name="Router1.png" descr="Router1.png"/>
          <p:cNvPicPr>
            <a:picLocks noChangeAspect="1"/>
          </p:cNvPicPr>
          <p:nvPr/>
        </p:nvPicPr>
        <p:blipFill>
          <a:blip r:embed="rId4">
            <a:extLst/>
          </a:blip>
          <a:stretch>
            <a:fillRect/>
          </a:stretch>
        </p:blipFill>
        <p:spPr>
          <a:xfrm>
            <a:off x="18122900" y="2229667"/>
            <a:ext cx="2540000" cy="2540001"/>
          </a:xfrm>
          <a:prstGeom prst="rect">
            <a:avLst/>
          </a:prstGeom>
          <a:ln w="12700">
            <a:miter lim="400000"/>
          </a:ln>
        </p:spPr>
      </p:pic>
      <p:pic>
        <p:nvPicPr>
          <p:cNvPr id="1397" name="Router1.png" descr="Router1.png"/>
          <p:cNvPicPr>
            <a:picLocks noChangeAspect="1"/>
          </p:cNvPicPr>
          <p:nvPr/>
        </p:nvPicPr>
        <p:blipFill>
          <a:blip r:embed="rId4">
            <a:extLst/>
          </a:blip>
          <a:stretch>
            <a:fillRect/>
          </a:stretch>
        </p:blipFill>
        <p:spPr>
          <a:xfrm>
            <a:off x="21704300" y="2229667"/>
            <a:ext cx="2540000" cy="2540001"/>
          </a:xfrm>
          <a:prstGeom prst="rect">
            <a:avLst/>
          </a:prstGeom>
          <a:ln w="12700">
            <a:miter lim="400000"/>
          </a:ln>
        </p:spPr>
      </p:pic>
      <p:pic>
        <p:nvPicPr>
          <p:cNvPr id="1398" name="Router1.png" descr="Router1.png"/>
          <p:cNvPicPr>
            <a:picLocks noChangeAspect="1"/>
          </p:cNvPicPr>
          <p:nvPr/>
        </p:nvPicPr>
        <p:blipFill>
          <a:blip r:embed="rId4">
            <a:extLst/>
          </a:blip>
          <a:stretch>
            <a:fillRect/>
          </a:stretch>
        </p:blipFill>
        <p:spPr>
          <a:xfrm>
            <a:off x="19900900" y="4109266"/>
            <a:ext cx="2540000" cy="2540001"/>
          </a:xfrm>
          <a:prstGeom prst="rect">
            <a:avLst/>
          </a:prstGeom>
          <a:ln w="12700">
            <a:miter lim="400000"/>
          </a:ln>
        </p:spPr>
      </p:pic>
      <p:sp>
        <p:nvSpPr>
          <p:cNvPr id="1399" name="Line"/>
          <p:cNvSpPr/>
          <p:nvPr/>
        </p:nvSpPr>
        <p:spPr>
          <a:xfrm flipH="1" flipV="1">
            <a:off x="19548364" y="396670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400" name="Line"/>
          <p:cNvSpPr/>
          <p:nvPr/>
        </p:nvSpPr>
        <p:spPr>
          <a:xfrm flipV="1">
            <a:off x="21772364" y="3968690"/>
            <a:ext cx="1167123" cy="1167123"/>
          </a:xfrm>
          <a:prstGeom prst="line">
            <a:avLst/>
          </a:prstGeom>
          <a:ln w="76200">
            <a:solidFill>
              <a:schemeClr val="accent4"/>
            </a:solidFill>
            <a:miter lim="400000"/>
          </a:ln>
        </p:spPr>
        <p:txBody>
          <a:bodyPr lIns="50800" tIns="50800" rIns="50800" bIns="50800" anchor="ctr"/>
          <a:lstStyle/>
          <a:p>
            <a:pPr>
              <a:defRPr sz="3200"/>
            </a:pPr>
          </a:p>
        </p:txBody>
      </p:sp>
      <p:sp>
        <p:nvSpPr>
          <p:cNvPr id="1401" name="DSW1"/>
          <p:cNvSpPr txBox="1"/>
          <p:nvPr/>
        </p:nvSpPr>
        <p:spPr>
          <a:xfrm>
            <a:off x="184932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402" name="DSW3"/>
          <p:cNvSpPr txBox="1"/>
          <p:nvPr/>
        </p:nvSpPr>
        <p:spPr>
          <a:xfrm>
            <a:off x="22252457" y="218154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403" name="10/8"/>
          <p:cNvSpPr txBox="1"/>
          <p:nvPr/>
        </p:nvSpPr>
        <p:spPr>
          <a:xfrm>
            <a:off x="5256352" y="4534786"/>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04" name="Line"/>
          <p:cNvSpPr/>
          <p:nvPr/>
        </p:nvSpPr>
        <p:spPr>
          <a:xfrm flipH="1" flipV="1">
            <a:off x="5988110" y="4061985"/>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05" name="Line"/>
          <p:cNvSpPr/>
          <p:nvPr/>
        </p:nvSpPr>
        <p:spPr>
          <a:xfrm flipV="1">
            <a:off x="8145164" y="405916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06" name="10/8"/>
          <p:cNvSpPr txBox="1"/>
          <p:nvPr/>
        </p:nvSpPr>
        <p:spPr>
          <a:xfrm>
            <a:off x="8309203" y="394702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07" name="10/8"/>
          <p:cNvSpPr txBox="1"/>
          <p:nvPr/>
        </p:nvSpPr>
        <p:spPr>
          <a:xfrm>
            <a:off x="11060492" y="4527530"/>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08" name="Line"/>
          <p:cNvSpPr/>
          <p:nvPr/>
        </p:nvSpPr>
        <p:spPr>
          <a:xfrm flipH="1" flipV="1">
            <a:off x="11792250" y="4054730"/>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09" name="Line"/>
          <p:cNvSpPr/>
          <p:nvPr/>
        </p:nvSpPr>
        <p:spPr>
          <a:xfrm flipV="1">
            <a:off x="13949305" y="4051911"/>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10" name="10/8"/>
          <p:cNvSpPr txBox="1"/>
          <p:nvPr/>
        </p:nvSpPr>
        <p:spPr>
          <a:xfrm>
            <a:off x="14041551" y="3939765"/>
            <a:ext cx="115229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11" name="Line"/>
          <p:cNvSpPr/>
          <p:nvPr/>
        </p:nvSpPr>
        <p:spPr>
          <a:xfrm flipV="1">
            <a:off x="14689492" y="4054259"/>
            <a:ext cx="1113869" cy="1113869"/>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12" name="10/8"/>
          <p:cNvSpPr txBox="1"/>
          <p:nvPr/>
        </p:nvSpPr>
        <p:spPr>
          <a:xfrm>
            <a:off x="15215131" y="4527530"/>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13" name="10/8"/>
          <p:cNvSpPr txBox="1"/>
          <p:nvPr/>
        </p:nvSpPr>
        <p:spPr>
          <a:xfrm>
            <a:off x="18509555"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14" name="Line"/>
          <p:cNvSpPr/>
          <p:nvPr/>
        </p:nvSpPr>
        <p:spPr>
          <a:xfrm flipH="1" flipV="1">
            <a:off x="19241313" y="4136678"/>
            <a:ext cx="1098416" cy="1098416"/>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15" name="Line"/>
          <p:cNvSpPr/>
          <p:nvPr/>
        </p:nvSpPr>
        <p:spPr>
          <a:xfrm flipV="1">
            <a:off x="22138554" y="4136207"/>
            <a:ext cx="1113869" cy="1113870"/>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16" name="10/8"/>
          <p:cNvSpPr txBox="1"/>
          <p:nvPr/>
        </p:nvSpPr>
        <p:spPr>
          <a:xfrm>
            <a:off x="22664194" y="4609479"/>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17" name="PSW"/>
          <p:cNvSpPr txBox="1"/>
          <p:nvPr/>
        </p:nvSpPr>
        <p:spPr>
          <a:xfrm>
            <a:off x="7252953" y="5861138"/>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18" name="PSW"/>
          <p:cNvSpPr txBox="1"/>
          <p:nvPr/>
        </p:nvSpPr>
        <p:spPr>
          <a:xfrm>
            <a:off x="13133053"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19" name="PSW"/>
          <p:cNvSpPr txBox="1"/>
          <p:nvPr/>
        </p:nvSpPr>
        <p:spPr>
          <a:xfrm>
            <a:off x="20550746" y="5947184"/>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20" name="Arrow"/>
          <p:cNvSpPr/>
          <p:nvPr/>
        </p:nvSpPr>
        <p:spPr>
          <a:xfrm>
            <a:off x="9480277"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421" name="Arrow"/>
          <p:cNvSpPr/>
          <p:nvPr/>
        </p:nvSpPr>
        <p:spPr>
          <a:xfrm>
            <a:off x="16775670" y="465822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422" name="Router1.png" descr="Router1.png"/>
          <p:cNvPicPr>
            <a:picLocks noChangeAspect="1"/>
          </p:cNvPicPr>
          <p:nvPr/>
        </p:nvPicPr>
        <p:blipFill>
          <a:blip r:embed="rId4">
            <a:extLst/>
          </a:blip>
          <a:stretch>
            <a:fillRect/>
          </a:stretch>
        </p:blipFill>
        <p:spPr>
          <a:xfrm>
            <a:off x="4798268" y="8524031"/>
            <a:ext cx="2540001" cy="2540001"/>
          </a:xfrm>
          <a:prstGeom prst="rect">
            <a:avLst/>
          </a:prstGeom>
          <a:ln w="12700">
            <a:miter lim="400000"/>
          </a:ln>
        </p:spPr>
      </p:pic>
      <p:pic>
        <p:nvPicPr>
          <p:cNvPr id="1423" name="Router1.png" descr="Router1.png"/>
          <p:cNvPicPr>
            <a:picLocks noChangeAspect="1"/>
          </p:cNvPicPr>
          <p:nvPr/>
        </p:nvPicPr>
        <p:blipFill>
          <a:blip r:embed="rId4">
            <a:extLst/>
          </a:blip>
          <a:stretch>
            <a:fillRect/>
          </a:stretch>
        </p:blipFill>
        <p:spPr>
          <a:xfrm>
            <a:off x="6576268" y="8524031"/>
            <a:ext cx="2540001" cy="2540001"/>
          </a:xfrm>
          <a:prstGeom prst="rect">
            <a:avLst/>
          </a:prstGeom>
          <a:ln w="12700">
            <a:miter lim="400000"/>
          </a:ln>
        </p:spPr>
      </p:pic>
      <p:pic>
        <p:nvPicPr>
          <p:cNvPr id="1424" name="Router1.png" descr="Router1.png"/>
          <p:cNvPicPr>
            <a:picLocks noChangeAspect="1"/>
          </p:cNvPicPr>
          <p:nvPr/>
        </p:nvPicPr>
        <p:blipFill>
          <a:blip r:embed="rId4">
            <a:extLst/>
          </a:blip>
          <a:stretch>
            <a:fillRect/>
          </a:stretch>
        </p:blipFill>
        <p:spPr>
          <a:xfrm>
            <a:off x="6576268" y="10403631"/>
            <a:ext cx="2540001" cy="2540001"/>
          </a:xfrm>
          <a:prstGeom prst="rect">
            <a:avLst/>
          </a:prstGeom>
          <a:ln w="12700">
            <a:miter lim="400000"/>
          </a:ln>
        </p:spPr>
      </p:pic>
      <p:sp>
        <p:nvSpPr>
          <p:cNvPr id="1425" name="Line"/>
          <p:cNvSpPr/>
          <p:nvPr/>
        </p:nvSpPr>
        <p:spPr>
          <a:xfrm flipH="1" flipV="1">
            <a:off x="6223732" y="10261070"/>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426" name="Line"/>
          <p:cNvSpPr/>
          <p:nvPr/>
        </p:nvSpPr>
        <p:spPr>
          <a:xfrm flipV="1">
            <a:off x="7883475" y="10415455"/>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427" name="DSW1"/>
          <p:cNvSpPr txBox="1"/>
          <p:nvPr/>
        </p:nvSpPr>
        <p:spPr>
          <a:xfrm>
            <a:off x="50924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428" name="DSW2"/>
          <p:cNvSpPr txBox="1"/>
          <p:nvPr/>
        </p:nvSpPr>
        <p:spPr>
          <a:xfrm>
            <a:off x="7048225" y="8475910"/>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pic>
        <p:nvPicPr>
          <p:cNvPr id="1429" name="Router1.png" descr="Router1.png"/>
          <p:cNvPicPr>
            <a:picLocks noChangeAspect="1"/>
          </p:cNvPicPr>
          <p:nvPr/>
        </p:nvPicPr>
        <p:blipFill>
          <a:blip r:embed="rId4">
            <a:extLst/>
          </a:blip>
          <a:stretch>
            <a:fillRect/>
          </a:stretch>
        </p:blipFill>
        <p:spPr>
          <a:xfrm>
            <a:off x="10678368" y="8610076"/>
            <a:ext cx="2540001" cy="2540001"/>
          </a:xfrm>
          <a:prstGeom prst="rect">
            <a:avLst/>
          </a:prstGeom>
          <a:ln w="12700">
            <a:miter lim="400000"/>
          </a:ln>
        </p:spPr>
      </p:pic>
      <p:pic>
        <p:nvPicPr>
          <p:cNvPr id="1430" name="Router1.png" descr="Router1.png"/>
          <p:cNvPicPr>
            <a:picLocks noChangeAspect="1"/>
          </p:cNvPicPr>
          <p:nvPr/>
        </p:nvPicPr>
        <p:blipFill>
          <a:blip r:embed="rId4">
            <a:extLst/>
          </a:blip>
          <a:stretch>
            <a:fillRect/>
          </a:stretch>
        </p:blipFill>
        <p:spPr>
          <a:xfrm>
            <a:off x="12456368" y="8610076"/>
            <a:ext cx="2540001" cy="2540001"/>
          </a:xfrm>
          <a:prstGeom prst="rect">
            <a:avLst/>
          </a:prstGeom>
          <a:ln w="12700">
            <a:miter lim="400000"/>
          </a:ln>
        </p:spPr>
      </p:pic>
      <p:pic>
        <p:nvPicPr>
          <p:cNvPr id="1431" name="Router1.png" descr="Router1.png"/>
          <p:cNvPicPr>
            <a:picLocks noChangeAspect="1"/>
          </p:cNvPicPr>
          <p:nvPr/>
        </p:nvPicPr>
        <p:blipFill>
          <a:blip r:embed="rId4">
            <a:extLst/>
          </a:blip>
          <a:stretch>
            <a:fillRect/>
          </a:stretch>
        </p:blipFill>
        <p:spPr>
          <a:xfrm>
            <a:off x="14259768" y="8610076"/>
            <a:ext cx="2540001" cy="2540001"/>
          </a:xfrm>
          <a:prstGeom prst="rect">
            <a:avLst/>
          </a:prstGeom>
          <a:ln w="12700">
            <a:miter lim="400000"/>
          </a:ln>
        </p:spPr>
      </p:pic>
      <p:pic>
        <p:nvPicPr>
          <p:cNvPr id="1432" name="Router1.png" descr="Router1.png"/>
          <p:cNvPicPr>
            <a:picLocks noChangeAspect="1"/>
          </p:cNvPicPr>
          <p:nvPr/>
        </p:nvPicPr>
        <p:blipFill>
          <a:blip r:embed="rId4">
            <a:extLst/>
          </a:blip>
          <a:stretch>
            <a:fillRect/>
          </a:stretch>
        </p:blipFill>
        <p:spPr>
          <a:xfrm>
            <a:off x="12456368" y="10489676"/>
            <a:ext cx="2540001" cy="2540001"/>
          </a:xfrm>
          <a:prstGeom prst="rect">
            <a:avLst/>
          </a:prstGeom>
          <a:ln w="12700">
            <a:miter lim="400000"/>
          </a:ln>
        </p:spPr>
      </p:pic>
      <p:sp>
        <p:nvSpPr>
          <p:cNvPr id="1433" name="Line"/>
          <p:cNvSpPr/>
          <p:nvPr/>
        </p:nvSpPr>
        <p:spPr>
          <a:xfrm flipH="1" flipV="1">
            <a:off x="12103832" y="1034711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434" name="Line"/>
          <p:cNvSpPr/>
          <p:nvPr/>
        </p:nvSpPr>
        <p:spPr>
          <a:xfrm flipV="1">
            <a:off x="13763575" y="10501501"/>
            <a:ext cx="1" cy="760723"/>
          </a:xfrm>
          <a:prstGeom prst="line">
            <a:avLst/>
          </a:prstGeom>
          <a:ln w="76200">
            <a:solidFill>
              <a:schemeClr val="accent4"/>
            </a:solidFill>
            <a:miter lim="400000"/>
          </a:ln>
        </p:spPr>
        <p:txBody>
          <a:bodyPr lIns="50800" tIns="50800" rIns="50800" bIns="50800" anchor="ctr"/>
          <a:lstStyle/>
          <a:p>
            <a:pPr>
              <a:defRPr sz="3200"/>
            </a:pPr>
          </a:p>
        </p:txBody>
      </p:sp>
      <p:sp>
        <p:nvSpPr>
          <p:cNvPr id="1435" name="Line"/>
          <p:cNvSpPr/>
          <p:nvPr/>
        </p:nvSpPr>
        <p:spPr>
          <a:xfrm flipV="1">
            <a:off x="14327832" y="10349101"/>
            <a:ext cx="1167123" cy="1167122"/>
          </a:xfrm>
          <a:prstGeom prst="line">
            <a:avLst/>
          </a:prstGeom>
          <a:ln w="76200">
            <a:solidFill>
              <a:schemeClr val="accent4"/>
            </a:solidFill>
            <a:miter lim="400000"/>
          </a:ln>
        </p:spPr>
        <p:txBody>
          <a:bodyPr lIns="50800" tIns="50800" rIns="50800" bIns="50800" anchor="ctr"/>
          <a:lstStyle/>
          <a:p>
            <a:pPr>
              <a:defRPr sz="3200"/>
            </a:pPr>
          </a:p>
        </p:txBody>
      </p:sp>
      <p:sp>
        <p:nvSpPr>
          <p:cNvPr id="1436" name="DSW1"/>
          <p:cNvSpPr txBox="1"/>
          <p:nvPr/>
        </p:nvSpPr>
        <p:spPr>
          <a:xfrm>
            <a:off x="109725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437" name="DSW2"/>
          <p:cNvSpPr txBox="1"/>
          <p:nvPr/>
        </p:nvSpPr>
        <p:spPr>
          <a:xfrm>
            <a:off x="129283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DSW2</a:t>
            </a:r>
          </a:p>
        </p:txBody>
      </p:sp>
      <p:sp>
        <p:nvSpPr>
          <p:cNvPr id="1438" name="DSW3"/>
          <p:cNvSpPr txBox="1"/>
          <p:nvPr/>
        </p:nvSpPr>
        <p:spPr>
          <a:xfrm>
            <a:off x="147317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pic>
        <p:nvPicPr>
          <p:cNvPr id="1439" name="Router1.png" descr="Router1.png"/>
          <p:cNvPicPr>
            <a:picLocks noChangeAspect="1"/>
          </p:cNvPicPr>
          <p:nvPr/>
        </p:nvPicPr>
        <p:blipFill>
          <a:blip r:embed="rId4">
            <a:extLst/>
          </a:blip>
          <a:stretch>
            <a:fillRect/>
          </a:stretch>
        </p:blipFill>
        <p:spPr>
          <a:xfrm>
            <a:off x="18133268" y="8610077"/>
            <a:ext cx="2540001" cy="2540001"/>
          </a:xfrm>
          <a:prstGeom prst="rect">
            <a:avLst/>
          </a:prstGeom>
          <a:ln w="12700">
            <a:miter lim="400000"/>
          </a:ln>
        </p:spPr>
      </p:pic>
      <p:pic>
        <p:nvPicPr>
          <p:cNvPr id="1440" name="Router1.png" descr="Router1.png"/>
          <p:cNvPicPr>
            <a:picLocks noChangeAspect="1"/>
          </p:cNvPicPr>
          <p:nvPr/>
        </p:nvPicPr>
        <p:blipFill>
          <a:blip r:embed="rId4">
            <a:extLst/>
          </a:blip>
          <a:stretch>
            <a:fillRect/>
          </a:stretch>
        </p:blipFill>
        <p:spPr>
          <a:xfrm>
            <a:off x="21714668" y="8610077"/>
            <a:ext cx="2540001" cy="2540001"/>
          </a:xfrm>
          <a:prstGeom prst="rect">
            <a:avLst/>
          </a:prstGeom>
          <a:ln w="12700">
            <a:miter lim="400000"/>
          </a:ln>
        </p:spPr>
      </p:pic>
      <p:pic>
        <p:nvPicPr>
          <p:cNvPr id="1441" name="Router1.png" descr="Router1.png"/>
          <p:cNvPicPr>
            <a:picLocks noChangeAspect="1"/>
          </p:cNvPicPr>
          <p:nvPr/>
        </p:nvPicPr>
        <p:blipFill>
          <a:blip r:embed="rId4">
            <a:extLst/>
          </a:blip>
          <a:stretch>
            <a:fillRect/>
          </a:stretch>
        </p:blipFill>
        <p:spPr>
          <a:xfrm>
            <a:off x="19911268" y="10489676"/>
            <a:ext cx="2540001" cy="2540001"/>
          </a:xfrm>
          <a:prstGeom prst="rect">
            <a:avLst/>
          </a:prstGeom>
          <a:ln w="12700">
            <a:miter lim="400000"/>
          </a:ln>
        </p:spPr>
      </p:pic>
      <p:sp>
        <p:nvSpPr>
          <p:cNvPr id="1442" name="Line"/>
          <p:cNvSpPr/>
          <p:nvPr/>
        </p:nvSpPr>
        <p:spPr>
          <a:xfrm flipH="1" flipV="1">
            <a:off x="19558732" y="10347116"/>
            <a:ext cx="1171092" cy="1171092"/>
          </a:xfrm>
          <a:prstGeom prst="line">
            <a:avLst/>
          </a:prstGeom>
          <a:ln w="76200">
            <a:solidFill>
              <a:schemeClr val="accent4"/>
            </a:solidFill>
            <a:miter lim="400000"/>
          </a:ln>
        </p:spPr>
        <p:txBody>
          <a:bodyPr lIns="50800" tIns="50800" rIns="50800" bIns="50800" anchor="ctr"/>
          <a:lstStyle/>
          <a:p>
            <a:pPr>
              <a:defRPr sz="3200"/>
            </a:pPr>
          </a:p>
        </p:txBody>
      </p:sp>
      <p:sp>
        <p:nvSpPr>
          <p:cNvPr id="1443" name="Line"/>
          <p:cNvSpPr/>
          <p:nvPr/>
        </p:nvSpPr>
        <p:spPr>
          <a:xfrm flipV="1">
            <a:off x="21782732" y="10349101"/>
            <a:ext cx="1167123" cy="1167122"/>
          </a:xfrm>
          <a:prstGeom prst="line">
            <a:avLst/>
          </a:prstGeom>
          <a:ln w="76200">
            <a:solidFill>
              <a:schemeClr val="accent4"/>
            </a:solidFill>
            <a:miter lim="400000"/>
          </a:ln>
        </p:spPr>
        <p:txBody>
          <a:bodyPr lIns="50800" tIns="50800" rIns="50800" bIns="50800" anchor="ctr"/>
          <a:lstStyle/>
          <a:p>
            <a:pPr>
              <a:defRPr sz="3200"/>
            </a:pPr>
          </a:p>
        </p:txBody>
      </p:sp>
      <p:sp>
        <p:nvSpPr>
          <p:cNvPr id="1444" name="DSW1"/>
          <p:cNvSpPr txBox="1"/>
          <p:nvPr/>
        </p:nvSpPr>
        <p:spPr>
          <a:xfrm>
            <a:off x="185036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DSW1</a:t>
            </a:r>
          </a:p>
        </p:txBody>
      </p:sp>
      <p:sp>
        <p:nvSpPr>
          <p:cNvPr id="1445" name="DSW3"/>
          <p:cNvSpPr txBox="1"/>
          <p:nvPr/>
        </p:nvSpPr>
        <p:spPr>
          <a:xfrm>
            <a:off x="22262825" y="8561955"/>
            <a:ext cx="1596086"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DSW3</a:t>
            </a:r>
          </a:p>
        </p:txBody>
      </p:sp>
      <p:sp>
        <p:nvSpPr>
          <p:cNvPr id="1446" name="Line"/>
          <p:cNvSpPr/>
          <p:nvPr/>
        </p:nvSpPr>
        <p:spPr>
          <a:xfrm flipV="1">
            <a:off x="8155533" y="10439577"/>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47" name="10/8"/>
          <p:cNvSpPr txBox="1"/>
          <p:nvPr/>
        </p:nvSpPr>
        <p:spPr>
          <a:xfrm>
            <a:off x="8319572" y="10327431"/>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48" name="Line"/>
          <p:cNvSpPr/>
          <p:nvPr/>
        </p:nvSpPr>
        <p:spPr>
          <a:xfrm flipV="1">
            <a:off x="13959673" y="10432322"/>
            <a:ext cx="1" cy="736601"/>
          </a:xfrm>
          <a:prstGeom prst="line">
            <a:avLst/>
          </a:prstGeom>
          <a:ln w="76200">
            <a:solidFill>
              <a:schemeClr val="accent2">
                <a:hueOff val="-2473793"/>
                <a:satOff val="-50209"/>
                <a:lumOff val="23543"/>
              </a:schemeClr>
            </a:solidFill>
            <a:miter lim="400000"/>
            <a:headEnd type="triangle"/>
          </a:ln>
        </p:spPr>
        <p:txBody>
          <a:bodyPr lIns="50800" tIns="50800" rIns="50800" bIns="50800" anchor="ctr"/>
          <a:lstStyle/>
          <a:p>
            <a:pPr>
              <a:defRPr sz="3200"/>
            </a:pPr>
          </a:p>
        </p:txBody>
      </p:sp>
      <p:sp>
        <p:nvSpPr>
          <p:cNvPr id="1449" name="10/8"/>
          <p:cNvSpPr txBox="1"/>
          <p:nvPr/>
        </p:nvSpPr>
        <p:spPr>
          <a:xfrm>
            <a:off x="14051920" y="10320175"/>
            <a:ext cx="1152297"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10/8</a:t>
            </a:r>
          </a:p>
        </p:txBody>
      </p:sp>
      <p:sp>
        <p:nvSpPr>
          <p:cNvPr id="1450" name="PSW"/>
          <p:cNvSpPr txBox="1"/>
          <p:nvPr/>
        </p:nvSpPr>
        <p:spPr>
          <a:xfrm>
            <a:off x="7173223" y="12298087"/>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51" name="PSW"/>
          <p:cNvSpPr txBox="1"/>
          <p:nvPr/>
        </p:nvSpPr>
        <p:spPr>
          <a:xfrm>
            <a:off x="13053323" y="12384132"/>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52" name="PSW"/>
          <p:cNvSpPr txBox="1"/>
          <p:nvPr/>
        </p:nvSpPr>
        <p:spPr>
          <a:xfrm>
            <a:off x="20471016" y="12384132"/>
            <a:ext cx="1240308"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PSW</a:t>
            </a:r>
          </a:p>
        </p:txBody>
      </p:sp>
      <p:sp>
        <p:nvSpPr>
          <p:cNvPr id="1453" name="Arrow"/>
          <p:cNvSpPr/>
          <p:nvPr/>
        </p:nvSpPr>
        <p:spPr>
          <a:xfrm>
            <a:off x="9490646" y="1103863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454" name="Arrow"/>
          <p:cNvSpPr/>
          <p:nvPr/>
        </p:nvSpPr>
        <p:spPr>
          <a:xfrm>
            <a:off x="16786038" y="11038631"/>
            <a:ext cx="1612901" cy="1270001"/>
          </a:xfrm>
          <a:prstGeom prst="rightArrow">
            <a:avLst>
              <a:gd name="adj1" fmla="val 52187"/>
              <a:gd name="adj2" fmla="val 51695"/>
            </a:avLst>
          </a:prstGeom>
          <a:solidFill>
            <a:schemeClr val="accent2">
              <a:hueOff val="-554920"/>
              <a:satOff val="-21482"/>
              <a:lumOff val="-6228"/>
            </a:schemeClr>
          </a:solidFill>
          <a:ln w="76200">
            <a:solidFill>
              <a:srgbClr val="DCDEE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455" name="Line"/>
          <p:cNvSpPr/>
          <p:nvPr/>
        </p:nvSpPr>
        <p:spPr>
          <a:xfrm>
            <a:off x="2248467" y="7027632"/>
            <a:ext cx="21641921" cy="1"/>
          </a:xfrm>
          <a:prstGeom prst="line">
            <a:avLst/>
          </a:prstGeom>
          <a:ln w="101600">
            <a:solidFill>
              <a:srgbClr val="000000"/>
            </a:solidFill>
            <a:prstDash val="sysDot"/>
            <a:miter lim="400000"/>
          </a:ln>
        </p:spPr>
        <p:txBody>
          <a:bodyPr lIns="50800" tIns="50800" rIns="50800" bIns="50800" anchor="ctr"/>
          <a:lstStyle/>
          <a:p>
            <a:pPr>
              <a:defRPr sz="3200"/>
            </a:pPr>
          </a:p>
        </p:txBody>
      </p:sp>
      <p:sp>
        <p:nvSpPr>
          <p:cNvPr id="1464" name="Connection Line"/>
          <p:cNvSpPr/>
          <p:nvPr/>
        </p:nvSpPr>
        <p:spPr>
          <a:xfrm>
            <a:off x="11883235" y="1718663"/>
            <a:ext cx="3609778" cy="453542"/>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457" name="拷贝配置+改参数"/>
          <p:cNvSpPr txBox="1"/>
          <p:nvPr/>
        </p:nvSpPr>
        <p:spPr>
          <a:xfrm>
            <a:off x="11663503" y="820231"/>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sp>
        <p:nvSpPr>
          <p:cNvPr id="1465" name="Connection Line"/>
          <p:cNvSpPr/>
          <p:nvPr/>
        </p:nvSpPr>
        <p:spPr>
          <a:xfrm>
            <a:off x="11979932" y="8133920"/>
            <a:ext cx="3609777" cy="453541"/>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005"/>
                </a:moveTo>
                <a:cubicBezTo>
                  <a:pt x="7575" y="-5400"/>
                  <a:pt x="14775" y="-5335"/>
                  <a:pt x="21600" y="16200"/>
                </a:cubicBezTo>
              </a:path>
            </a:pathLst>
          </a:custGeom>
          <a:ln w="76200">
            <a:solidFill>
              <a:schemeClr val="accent4"/>
            </a:solidFill>
            <a:miter lim="400000"/>
            <a:tailEnd type="triangle"/>
          </a:ln>
        </p:spPr>
        <p:txBody>
          <a:bodyPr/>
          <a:lstStyle/>
          <a:p>
            <a:pPr/>
          </a:p>
        </p:txBody>
      </p:sp>
      <p:sp>
        <p:nvSpPr>
          <p:cNvPr id="1459" name="拷贝配置+改参数"/>
          <p:cNvSpPr txBox="1"/>
          <p:nvPr/>
        </p:nvSpPr>
        <p:spPr>
          <a:xfrm>
            <a:off x="11760199" y="7235489"/>
            <a:ext cx="4200145"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拷贝配置+改参数</a:t>
            </a:r>
          </a:p>
        </p:txBody>
      </p:sp>
      <p:pic>
        <p:nvPicPr>
          <p:cNvPr id="1460" name="operator.png" descr="operator.png"/>
          <p:cNvPicPr>
            <a:picLocks noChangeAspect="1"/>
          </p:cNvPicPr>
          <p:nvPr/>
        </p:nvPicPr>
        <p:blipFill>
          <a:blip r:embed="rId5">
            <a:extLst/>
          </a:blip>
          <a:stretch>
            <a:fillRect/>
          </a:stretch>
        </p:blipFill>
        <p:spPr>
          <a:xfrm>
            <a:off x="323284" y="6119886"/>
            <a:ext cx="1400777" cy="1449713"/>
          </a:xfrm>
          <a:prstGeom prst="rect">
            <a:avLst/>
          </a:prstGeom>
          <a:ln w="12700">
            <a:miter lim="400000"/>
          </a:ln>
        </p:spPr>
      </p:pic>
      <p:sp>
        <p:nvSpPr>
          <p:cNvPr id="1461" name="意图：…"/>
          <p:cNvSpPr/>
          <p:nvPr/>
        </p:nvSpPr>
        <p:spPr>
          <a:xfrm>
            <a:off x="376164" y="3188935"/>
            <a:ext cx="2377679" cy="2690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3" y="0"/>
                </a:moveTo>
                <a:cubicBezTo>
                  <a:pt x="333" y="0"/>
                  <a:pt x="0" y="294"/>
                  <a:pt x="0" y="656"/>
                </a:cubicBezTo>
                <a:lnTo>
                  <a:pt x="0" y="12449"/>
                </a:lnTo>
                <a:cubicBezTo>
                  <a:pt x="0" y="12811"/>
                  <a:pt x="333" y="13105"/>
                  <a:pt x="743" y="13105"/>
                </a:cubicBezTo>
                <a:lnTo>
                  <a:pt x="2618" y="13105"/>
                </a:lnTo>
                <a:lnTo>
                  <a:pt x="4099" y="21600"/>
                </a:lnTo>
                <a:lnTo>
                  <a:pt x="5581" y="13105"/>
                </a:lnTo>
                <a:lnTo>
                  <a:pt x="20861" y="13105"/>
                </a:lnTo>
                <a:cubicBezTo>
                  <a:pt x="21270" y="13105"/>
                  <a:pt x="21600" y="12811"/>
                  <a:pt x="21600" y="12449"/>
                </a:cubicBezTo>
                <a:lnTo>
                  <a:pt x="21600" y="656"/>
                </a:lnTo>
                <a:cubicBezTo>
                  <a:pt x="21600" y="294"/>
                  <a:pt x="21270" y="0"/>
                  <a:pt x="20861" y="0"/>
                </a:cubicBezTo>
                <a:lnTo>
                  <a:pt x="743" y="0"/>
                </a:lnTo>
                <a:close/>
              </a:path>
            </a:pathLst>
          </a:custGeom>
          <a:solidFill>
            <a:schemeClr val="accent3">
              <a:satOff val="18648"/>
              <a:lumOff val="5971"/>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2800"/>
            </a:pPr>
            <a:r>
              <a:t>意图：</a:t>
            </a:r>
          </a:p>
          <a:p>
            <a:pPr>
              <a:defRPr sz="2800"/>
            </a:pPr>
            <a:r>
              <a:t>DSW3 替换 DSW2</a:t>
            </a:r>
          </a:p>
        </p:txBody>
      </p:sp>
      <p:sp>
        <p:nvSpPr>
          <p:cNvPr id="1462" name="我们认为"/>
          <p:cNvSpPr txBox="1"/>
          <p:nvPr/>
        </p:nvSpPr>
        <p:spPr>
          <a:xfrm>
            <a:off x="2088993" y="5775734"/>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3">
                    <a:hueOff val="-333989"/>
                    <a:satOff val="3917"/>
                    <a:lumOff val="-6666"/>
                  </a:schemeClr>
                </a:solidFill>
              </a:defRPr>
            </a:lvl1pPr>
          </a:lstStyle>
          <a:p>
            <a:pPr/>
            <a:r>
              <a:t>我们认为</a:t>
            </a:r>
          </a:p>
        </p:txBody>
      </p:sp>
      <p:sp>
        <p:nvSpPr>
          <p:cNvPr id="1463" name="实际情况"/>
          <p:cNvSpPr txBox="1"/>
          <p:nvPr/>
        </p:nvSpPr>
        <p:spPr>
          <a:xfrm>
            <a:off x="2088993" y="7199776"/>
            <a:ext cx="2908301" cy="107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chemeClr val="accent5">
                    <a:hueOff val="-444211"/>
                    <a:satOff val="-14915"/>
                    <a:lumOff val="22857"/>
                  </a:schemeClr>
                </a:solidFill>
              </a:defRPr>
            </a:lvl1pPr>
          </a:lstStyle>
          <a:p>
            <a:pPr/>
            <a:r>
              <a:t>实际情况</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9" name="Rectangle"/>
          <p:cNvSpPr/>
          <p:nvPr/>
        </p:nvSpPr>
        <p:spPr>
          <a:xfrm>
            <a:off x="511322" y="163922"/>
            <a:ext cx="5070479" cy="1440967"/>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pic>
        <p:nvPicPr>
          <p:cNvPr id="1470" name="InsidePacket-image.jpg" descr="InsidePacket-image.jpg"/>
          <p:cNvPicPr>
            <a:picLocks noChangeAspect="1"/>
          </p:cNvPicPr>
          <p:nvPr/>
        </p:nvPicPr>
        <p:blipFill>
          <a:blip r:embed="rId2">
            <a:extLst/>
          </a:blip>
          <a:stretch>
            <a:fillRect/>
          </a:stretch>
        </p:blipFill>
        <p:spPr>
          <a:xfrm>
            <a:off x="-6027504" y="0"/>
            <a:ext cx="23929871" cy="13716000"/>
          </a:xfrm>
          <a:prstGeom prst="rect">
            <a:avLst/>
          </a:prstGeom>
          <a:ln w="12700">
            <a:miter lim="400000"/>
          </a:ln>
        </p:spPr>
      </p:pic>
      <p:sp>
        <p:nvSpPr>
          <p:cNvPr id="1471" name="Rectangle"/>
          <p:cNvSpPr/>
          <p:nvPr/>
        </p:nvSpPr>
        <p:spPr>
          <a:xfrm>
            <a:off x="7908675" y="-267878"/>
            <a:ext cx="16719256" cy="14886558"/>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1472" name="目录"/>
          <p:cNvSpPr txBox="1"/>
          <p:nvPr/>
        </p:nvSpPr>
        <p:spPr>
          <a:xfrm>
            <a:off x="2402948" y="5348882"/>
            <a:ext cx="2349501" cy="1663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800">
                <a:solidFill>
                  <a:srgbClr val="DCDEE0"/>
                </a:solidFill>
                <a:latin typeface="Helvetica"/>
                <a:ea typeface="Helvetica"/>
                <a:cs typeface="Helvetica"/>
                <a:sym typeface="Helvetica"/>
              </a:defRPr>
            </a:lvl1pPr>
          </a:lstStyle>
          <a:p>
            <a:pPr/>
            <a:r>
              <a:t>目录</a:t>
            </a:r>
          </a:p>
        </p:txBody>
      </p:sp>
      <p:sp>
        <p:nvSpPr>
          <p:cNvPr id="1473" name="文本框 1"/>
          <p:cNvSpPr txBox="1"/>
          <p:nvPr/>
        </p:nvSpPr>
        <p:spPr>
          <a:xfrm>
            <a:off x="9885637" y="2278415"/>
            <a:ext cx="1056611"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01</a:t>
            </a:r>
          </a:p>
        </p:txBody>
      </p:sp>
      <p:sp>
        <p:nvSpPr>
          <p:cNvPr id="1474" name="IT基础设施云化"/>
          <p:cNvSpPr txBox="1"/>
          <p:nvPr/>
        </p:nvSpPr>
        <p:spPr>
          <a:xfrm>
            <a:off x="11057483" y="2356868"/>
            <a:ext cx="7689145" cy="945446"/>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复杂的云网络基础设施规划</a:t>
            </a:r>
          </a:p>
        </p:txBody>
      </p:sp>
      <p:sp>
        <p:nvSpPr>
          <p:cNvPr id="1475" name="文本框 1"/>
          <p:cNvSpPr txBox="1"/>
          <p:nvPr/>
        </p:nvSpPr>
        <p:spPr>
          <a:xfrm>
            <a:off x="9885636" y="4549923"/>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chemeClr val="accent3">
                    <a:satOff val="18648"/>
                    <a:lumOff val="5971"/>
                  </a:schemeClr>
                </a:solidFill>
                <a:latin typeface="Helvetica"/>
                <a:ea typeface="Helvetica"/>
                <a:cs typeface="Helvetica"/>
                <a:sym typeface="Helvetica"/>
              </a:defRPr>
            </a:lvl1pPr>
          </a:lstStyle>
          <a:p>
            <a:pPr/>
            <a:r>
              <a:t>02</a:t>
            </a:r>
          </a:p>
        </p:txBody>
      </p:sp>
      <p:sp>
        <p:nvSpPr>
          <p:cNvPr id="1476" name="IT基础设施云化"/>
          <p:cNvSpPr txBox="1"/>
          <p:nvPr/>
        </p:nvSpPr>
        <p:spPr>
          <a:xfrm>
            <a:off x="11057482" y="4628376"/>
            <a:ext cx="7195532"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chemeClr val="accent3">
                    <a:satOff val="18648"/>
                    <a:lumOff val="5971"/>
                  </a:schemeClr>
                </a:solidFill>
                <a:latin typeface="Helvetica"/>
                <a:ea typeface="Helvetica"/>
                <a:cs typeface="Helvetica"/>
                <a:sym typeface="Helvetica"/>
              </a:defRPr>
            </a:lvl1pPr>
          </a:lstStyle>
          <a:p>
            <a:pPr/>
            <a:r>
              <a:t>基于 IBN 思想的网络规划</a:t>
            </a:r>
          </a:p>
        </p:txBody>
      </p:sp>
      <p:sp>
        <p:nvSpPr>
          <p:cNvPr id="1477" name="文本框 1"/>
          <p:cNvSpPr txBox="1"/>
          <p:nvPr/>
        </p:nvSpPr>
        <p:spPr>
          <a:xfrm>
            <a:off x="9911036" y="6707130"/>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03</a:t>
            </a:r>
          </a:p>
        </p:txBody>
      </p:sp>
      <p:sp>
        <p:nvSpPr>
          <p:cNvPr id="1478" name="IT基础设施云化"/>
          <p:cNvSpPr txBox="1"/>
          <p:nvPr/>
        </p:nvSpPr>
        <p:spPr>
          <a:xfrm>
            <a:off x="11082882" y="6760184"/>
            <a:ext cx="578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具体例子：网络验证</a:t>
            </a:r>
          </a:p>
        </p:txBody>
      </p:sp>
      <p:sp>
        <p:nvSpPr>
          <p:cNvPr id="1479" name="文本框 1"/>
          <p:cNvSpPr txBox="1"/>
          <p:nvPr/>
        </p:nvSpPr>
        <p:spPr>
          <a:xfrm>
            <a:off x="9911036" y="9004038"/>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04</a:t>
            </a:r>
          </a:p>
        </p:txBody>
      </p:sp>
      <p:sp>
        <p:nvSpPr>
          <p:cNvPr id="1480" name="IT基础设施云化"/>
          <p:cNvSpPr txBox="1"/>
          <p:nvPr/>
        </p:nvSpPr>
        <p:spPr>
          <a:xfrm>
            <a:off x="11082882" y="9057092"/>
            <a:ext cx="705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更多的方向和未来的思考</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8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483" name="传统基于配置的思想"/>
          <p:cNvSpPr txBox="1"/>
          <p:nvPr/>
        </p:nvSpPr>
        <p:spPr>
          <a:xfrm>
            <a:off x="6218489" y="951954"/>
            <a:ext cx="11951785"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latin typeface="Helvetica"/>
                <a:ea typeface="Helvetica"/>
                <a:cs typeface="Helvetica"/>
                <a:sym typeface="Helvetica"/>
              </a:defRPr>
            </a:lvl1pPr>
          </a:lstStyle>
          <a:p>
            <a:pPr>
              <a:defRPr>
                <a:solidFill>
                  <a:srgbClr val="DCDEE0"/>
                </a:solidFill>
              </a:defRPr>
            </a:pPr>
            <a:r>
              <a:rPr>
                <a:solidFill>
                  <a:srgbClr val="000000"/>
                </a:solidFill>
              </a:rPr>
              <a:t>传统基于配置的思想</a:t>
            </a:r>
          </a:p>
        </p:txBody>
      </p:sp>
      <p:pic>
        <p:nvPicPr>
          <p:cNvPr id="1484" name="gateway2x.png" descr="gateway2x.png"/>
          <p:cNvPicPr>
            <a:picLocks noChangeAspect="1"/>
          </p:cNvPicPr>
          <p:nvPr/>
        </p:nvPicPr>
        <p:blipFill>
          <a:blip r:embed="rId4">
            <a:extLst/>
          </a:blip>
          <a:stretch>
            <a:fillRect/>
          </a:stretch>
        </p:blipFill>
        <p:spPr>
          <a:xfrm>
            <a:off x="5054600" y="10720734"/>
            <a:ext cx="1344266" cy="1344266"/>
          </a:xfrm>
          <a:prstGeom prst="rect">
            <a:avLst/>
          </a:prstGeom>
          <a:ln w="12700">
            <a:miter lim="400000"/>
          </a:ln>
        </p:spPr>
      </p:pic>
      <p:pic>
        <p:nvPicPr>
          <p:cNvPr id="1485" name="router-huawei.png" descr="router-huawei.png"/>
          <p:cNvPicPr>
            <a:picLocks noChangeAspect="1"/>
          </p:cNvPicPr>
          <p:nvPr/>
        </p:nvPicPr>
        <p:blipFill>
          <a:blip r:embed="rId5">
            <a:extLst/>
          </a:blip>
          <a:stretch>
            <a:fillRect/>
          </a:stretch>
        </p:blipFill>
        <p:spPr>
          <a:xfrm>
            <a:off x="7665491" y="10586417"/>
            <a:ext cx="1612901" cy="1612901"/>
          </a:xfrm>
          <a:prstGeom prst="rect">
            <a:avLst/>
          </a:prstGeom>
          <a:ln w="12700">
            <a:miter lim="400000"/>
          </a:ln>
        </p:spPr>
      </p:pic>
      <p:pic>
        <p:nvPicPr>
          <p:cNvPr id="1486" name="router (1).png" descr="router (1).png"/>
          <p:cNvPicPr>
            <a:picLocks noChangeAspect="1"/>
          </p:cNvPicPr>
          <p:nvPr/>
        </p:nvPicPr>
        <p:blipFill>
          <a:blip r:embed="rId6">
            <a:extLst/>
          </a:blip>
          <a:stretch>
            <a:fillRect/>
          </a:stretch>
        </p:blipFill>
        <p:spPr>
          <a:xfrm>
            <a:off x="15770671" y="10719767"/>
            <a:ext cx="1406780" cy="1346201"/>
          </a:xfrm>
          <a:prstGeom prst="rect">
            <a:avLst/>
          </a:prstGeom>
          <a:ln w="12700">
            <a:miter lim="400000"/>
          </a:ln>
        </p:spPr>
      </p:pic>
      <p:pic>
        <p:nvPicPr>
          <p:cNvPr id="1487" name="ts-图标_atmrouter.png" descr="ts-图标_atmrouter.png"/>
          <p:cNvPicPr>
            <a:picLocks noChangeAspect="1"/>
          </p:cNvPicPr>
          <p:nvPr/>
        </p:nvPicPr>
        <p:blipFill>
          <a:blip r:embed="rId7">
            <a:extLst/>
          </a:blip>
          <a:stretch>
            <a:fillRect/>
          </a:stretch>
        </p:blipFill>
        <p:spPr>
          <a:xfrm>
            <a:off x="10545018" y="10719767"/>
            <a:ext cx="1346201" cy="1346201"/>
          </a:xfrm>
          <a:prstGeom prst="rect">
            <a:avLst/>
          </a:prstGeom>
          <a:ln w="12700">
            <a:miter lim="400000"/>
          </a:ln>
        </p:spPr>
      </p:pic>
      <p:pic>
        <p:nvPicPr>
          <p:cNvPr id="1488" name="switch.png" descr="switch.png"/>
          <p:cNvPicPr>
            <a:picLocks noChangeAspect="1"/>
          </p:cNvPicPr>
          <p:nvPr/>
        </p:nvPicPr>
        <p:blipFill>
          <a:blip r:embed="rId8">
            <a:extLst/>
          </a:blip>
          <a:stretch>
            <a:fillRect/>
          </a:stretch>
        </p:blipFill>
        <p:spPr>
          <a:xfrm>
            <a:off x="18444077" y="10748752"/>
            <a:ext cx="1346201" cy="1288231"/>
          </a:xfrm>
          <a:prstGeom prst="rect">
            <a:avLst/>
          </a:prstGeom>
          <a:ln w="12700">
            <a:miter lim="400000"/>
          </a:ln>
        </p:spPr>
      </p:pic>
      <p:sp>
        <p:nvSpPr>
          <p:cNvPr id="1489" name="不同厂商的设备"/>
          <p:cNvSpPr txBox="1"/>
          <p:nvPr/>
        </p:nvSpPr>
        <p:spPr>
          <a:xfrm>
            <a:off x="657442" y="10967417"/>
            <a:ext cx="3848101"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不同厂商的设备</a:t>
            </a:r>
          </a:p>
        </p:txBody>
      </p:sp>
      <p:pic>
        <p:nvPicPr>
          <p:cNvPr id="1490" name="-table-clone.png" descr="-table-clone.png"/>
          <p:cNvPicPr>
            <a:picLocks noChangeAspect="1"/>
          </p:cNvPicPr>
          <p:nvPr/>
        </p:nvPicPr>
        <p:blipFill>
          <a:blip r:embed="rId9">
            <a:extLst/>
          </a:blip>
          <a:stretch>
            <a:fillRect/>
          </a:stretch>
        </p:blipFill>
        <p:spPr>
          <a:xfrm>
            <a:off x="13157844" y="10719767"/>
            <a:ext cx="1346201" cy="1346201"/>
          </a:xfrm>
          <a:prstGeom prst="rect">
            <a:avLst/>
          </a:prstGeom>
          <a:ln w="12700">
            <a:miter lim="400000"/>
          </a:ln>
        </p:spPr>
      </p:pic>
      <p:sp>
        <p:nvSpPr>
          <p:cNvPr id="1491" name="Line"/>
          <p:cNvSpPr/>
          <p:nvPr/>
        </p:nvSpPr>
        <p:spPr>
          <a:xfrm flipV="1">
            <a:off x="6054791" y="4667390"/>
            <a:ext cx="1" cy="5398840"/>
          </a:xfrm>
          <a:prstGeom prst="line">
            <a:avLst/>
          </a:prstGeom>
          <a:ln w="76200">
            <a:solidFill>
              <a:schemeClr val="accent1">
                <a:satOff val="-3355"/>
                <a:lumOff val="26614"/>
              </a:schemeClr>
            </a:solidFill>
            <a:miter lim="400000"/>
            <a:tailEnd type="triangle"/>
          </a:ln>
        </p:spPr>
        <p:txBody>
          <a:bodyPr lIns="50800" tIns="50800" rIns="50800" bIns="50800" anchor="ctr"/>
          <a:lstStyle/>
          <a:p>
            <a:pPr>
              <a:defRPr sz="3200"/>
            </a:pPr>
          </a:p>
        </p:txBody>
      </p:sp>
      <p:sp>
        <p:nvSpPr>
          <p:cNvPr id="1492" name="现网配置 -&gt; Intent"/>
          <p:cNvSpPr txBox="1"/>
          <p:nvPr/>
        </p:nvSpPr>
        <p:spPr>
          <a:xfrm rot="5400000">
            <a:off x="4383152" y="6880181"/>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现网配置 -&gt; Intent</a:t>
            </a:r>
          </a:p>
        </p:txBody>
      </p:sp>
      <p:sp>
        <p:nvSpPr>
          <p:cNvPr id="1493" name="Line"/>
          <p:cNvSpPr/>
          <p:nvPr/>
        </p:nvSpPr>
        <p:spPr>
          <a:xfrm flipV="1">
            <a:off x="10284623" y="4653381"/>
            <a:ext cx="1" cy="5398840"/>
          </a:xfrm>
          <a:prstGeom prst="line">
            <a:avLst/>
          </a:prstGeom>
          <a:ln w="76200">
            <a:solidFill>
              <a:schemeClr val="accent1">
                <a:satOff val="-3355"/>
                <a:lumOff val="26614"/>
              </a:schemeClr>
            </a:solidFill>
            <a:miter lim="400000"/>
            <a:tailEnd type="triangle"/>
          </a:ln>
        </p:spPr>
        <p:txBody>
          <a:bodyPr lIns="50800" tIns="50800" rIns="50800" bIns="50800" anchor="ctr"/>
          <a:lstStyle/>
          <a:p>
            <a:pPr>
              <a:defRPr sz="3200"/>
            </a:pPr>
          </a:p>
        </p:txBody>
      </p:sp>
      <p:sp>
        <p:nvSpPr>
          <p:cNvPr id="1494" name="现网配置 -&gt; Intent"/>
          <p:cNvSpPr txBox="1"/>
          <p:nvPr/>
        </p:nvSpPr>
        <p:spPr>
          <a:xfrm rot="5400000">
            <a:off x="8612984" y="6866172"/>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现网配置 -&gt; Intent</a:t>
            </a:r>
          </a:p>
        </p:txBody>
      </p:sp>
      <p:sp>
        <p:nvSpPr>
          <p:cNvPr id="1495" name="Line"/>
          <p:cNvSpPr/>
          <p:nvPr/>
        </p:nvSpPr>
        <p:spPr>
          <a:xfrm flipV="1">
            <a:off x="15135290" y="4653381"/>
            <a:ext cx="1" cy="5398840"/>
          </a:xfrm>
          <a:prstGeom prst="line">
            <a:avLst/>
          </a:prstGeom>
          <a:ln w="76200">
            <a:solidFill>
              <a:schemeClr val="accent1">
                <a:satOff val="-3355"/>
                <a:lumOff val="26614"/>
              </a:schemeClr>
            </a:solidFill>
            <a:miter lim="400000"/>
            <a:tailEnd type="triangle"/>
          </a:ln>
        </p:spPr>
        <p:txBody>
          <a:bodyPr lIns="50800" tIns="50800" rIns="50800" bIns="50800" anchor="ctr"/>
          <a:lstStyle/>
          <a:p>
            <a:pPr>
              <a:defRPr sz="3200"/>
            </a:pPr>
          </a:p>
        </p:txBody>
      </p:sp>
      <p:sp>
        <p:nvSpPr>
          <p:cNvPr id="1496" name="现网配置 -&gt; Intent"/>
          <p:cNvSpPr txBox="1"/>
          <p:nvPr/>
        </p:nvSpPr>
        <p:spPr>
          <a:xfrm rot="5400000">
            <a:off x="13463652" y="6866171"/>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现网配置 -&gt; Intent</a:t>
            </a:r>
          </a:p>
        </p:txBody>
      </p:sp>
      <p:sp>
        <p:nvSpPr>
          <p:cNvPr id="1497" name="Line"/>
          <p:cNvSpPr/>
          <p:nvPr/>
        </p:nvSpPr>
        <p:spPr>
          <a:xfrm flipV="1">
            <a:off x="19269309" y="4667390"/>
            <a:ext cx="1" cy="5398840"/>
          </a:xfrm>
          <a:prstGeom prst="line">
            <a:avLst/>
          </a:prstGeom>
          <a:ln w="76200">
            <a:solidFill>
              <a:schemeClr val="accent1">
                <a:satOff val="-3355"/>
                <a:lumOff val="26614"/>
              </a:schemeClr>
            </a:solidFill>
            <a:miter lim="400000"/>
            <a:tailEnd type="triangle"/>
          </a:ln>
        </p:spPr>
        <p:txBody>
          <a:bodyPr lIns="50800" tIns="50800" rIns="50800" bIns="50800" anchor="ctr"/>
          <a:lstStyle/>
          <a:p>
            <a:pPr>
              <a:defRPr sz="3200"/>
            </a:pPr>
          </a:p>
        </p:txBody>
      </p:sp>
      <p:sp>
        <p:nvSpPr>
          <p:cNvPr id="1498" name="现网配置 -&gt; Intent"/>
          <p:cNvSpPr txBox="1"/>
          <p:nvPr/>
        </p:nvSpPr>
        <p:spPr>
          <a:xfrm rot="5400000">
            <a:off x="17597670" y="6880180"/>
            <a:ext cx="4367957"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现网配置 -&gt; Intent</a:t>
            </a:r>
          </a:p>
        </p:txBody>
      </p:sp>
      <p:sp>
        <p:nvSpPr>
          <p:cNvPr id="1499" name="Line"/>
          <p:cNvSpPr/>
          <p:nvPr/>
        </p:nvSpPr>
        <p:spPr>
          <a:xfrm flipV="1">
            <a:off x="5569629" y="4667390"/>
            <a:ext cx="1" cy="5398840"/>
          </a:xfrm>
          <a:prstGeom prst="line">
            <a:avLst/>
          </a:prstGeom>
          <a:ln w="76200">
            <a:solidFill>
              <a:schemeClr val="accent1">
                <a:satOff val="-3355"/>
                <a:lumOff val="26614"/>
              </a:schemeClr>
            </a:solidFill>
            <a:miter lim="400000"/>
            <a:headEnd type="triangle"/>
          </a:ln>
        </p:spPr>
        <p:txBody>
          <a:bodyPr lIns="50800" tIns="50800" rIns="50800" bIns="50800" anchor="ctr"/>
          <a:lstStyle/>
          <a:p>
            <a:pPr>
              <a:defRPr sz="3200"/>
            </a:pPr>
          </a:p>
        </p:txBody>
      </p:sp>
      <p:sp>
        <p:nvSpPr>
          <p:cNvPr id="1500" name="Intent -&gt; 现网配置"/>
          <p:cNvSpPr txBox="1"/>
          <p:nvPr/>
        </p:nvSpPr>
        <p:spPr>
          <a:xfrm rot="16200000">
            <a:off x="2750651" y="7002538"/>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Intent -&gt; 现网配置</a:t>
            </a:r>
          </a:p>
        </p:txBody>
      </p:sp>
      <p:sp>
        <p:nvSpPr>
          <p:cNvPr id="1501" name="Line"/>
          <p:cNvSpPr/>
          <p:nvPr/>
        </p:nvSpPr>
        <p:spPr>
          <a:xfrm flipV="1">
            <a:off x="9799462" y="4653381"/>
            <a:ext cx="1" cy="5398840"/>
          </a:xfrm>
          <a:prstGeom prst="line">
            <a:avLst/>
          </a:prstGeom>
          <a:ln w="76200">
            <a:solidFill>
              <a:schemeClr val="accent1">
                <a:satOff val="-3355"/>
                <a:lumOff val="26614"/>
              </a:schemeClr>
            </a:solidFill>
            <a:miter lim="400000"/>
            <a:headEnd type="triangle"/>
          </a:ln>
        </p:spPr>
        <p:txBody>
          <a:bodyPr lIns="50800" tIns="50800" rIns="50800" bIns="50800" anchor="ctr"/>
          <a:lstStyle/>
          <a:p>
            <a:pPr>
              <a:defRPr sz="3200"/>
            </a:pPr>
          </a:p>
        </p:txBody>
      </p:sp>
      <p:sp>
        <p:nvSpPr>
          <p:cNvPr id="1502" name="Intent -&gt; 现网配置"/>
          <p:cNvSpPr txBox="1"/>
          <p:nvPr/>
        </p:nvSpPr>
        <p:spPr>
          <a:xfrm rot="16200000">
            <a:off x="6980483" y="6988529"/>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Intent -&gt; 现网配置</a:t>
            </a:r>
          </a:p>
        </p:txBody>
      </p:sp>
      <p:sp>
        <p:nvSpPr>
          <p:cNvPr id="1503" name="Line"/>
          <p:cNvSpPr/>
          <p:nvPr/>
        </p:nvSpPr>
        <p:spPr>
          <a:xfrm flipV="1">
            <a:off x="14650129" y="4653381"/>
            <a:ext cx="1" cy="5398840"/>
          </a:xfrm>
          <a:prstGeom prst="line">
            <a:avLst/>
          </a:prstGeom>
          <a:ln w="76200">
            <a:solidFill>
              <a:schemeClr val="accent1">
                <a:satOff val="-3355"/>
                <a:lumOff val="26614"/>
              </a:schemeClr>
            </a:solidFill>
            <a:miter lim="400000"/>
            <a:headEnd type="triangle"/>
          </a:ln>
        </p:spPr>
        <p:txBody>
          <a:bodyPr lIns="50800" tIns="50800" rIns="50800" bIns="50800" anchor="ctr"/>
          <a:lstStyle/>
          <a:p>
            <a:pPr>
              <a:defRPr sz="3200"/>
            </a:pPr>
          </a:p>
        </p:txBody>
      </p:sp>
      <p:sp>
        <p:nvSpPr>
          <p:cNvPr id="1504" name="Intent -&gt; 现网配置"/>
          <p:cNvSpPr txBox="1"/>
          <p:nvPr/>
        </p:nvSpPr>
        <p:spPr>
          <a:xfrm rot="16200000">
            <a:off x="11831150" y="6988529"/>
            <a:ext cx="4367958"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Intent -&gt; 现网配置</a:t>
            </a:r>
          </a:p>
        </p:txBody>
      </p:sp>
      <p:sp>
        <p:nvSpPr>
          <p:cNvPr id="1505" name="Line"/>
          <p:cNvSpPr/>
          <p:nvPr/>
        </p:nvSpPr>
        <p:spPr>
          <a:xfrm flipV="1">
            <a:off x="18784148" y="4667390"/>
            <a:ext cx="1" cy="5398840"/>
          </a:xfrm>
          <a:prstGeom prst="line">
            <a:avLst/>
          </a:prstGeom>
          <a:ln w="76200">
            <a:solidFill>
              <a:schemeClr val="accent1">
                <a:satOff val="-3355"/>
                <a:lumOff val="26614"/>
              </a:schemeClr>
            </a:solidFill>
            <a:miter lim="400000"/>
            <a:headEnd type="triangle"/>
          </a:ln>
        </p:spPr>
        <p:txBody>
          <a:bodyPr lIns="50800" tIns="50800" rIns="50800" bIns="50800" anchor="ctr"/>
          <a:lstStyle/>
          <a:p>
            <a:pPr>
              <a:defRPr sz="3200"/>
            </a:pPr>
          </a:p>
        </p:txBody>
      </p:sp>
      <p:sp>
        <p:nvSpPr>
          <p:cNvPr id="1506" name="Intent -&gt; 现网配置"/>
          <p:cNvSpPr txBox="1"/>
          <p:nvPr/>
        </p:nvSpPr>
        <p:spPr>
          <a:xfrm rot="16200000">
            <a:off x="15965171" y="7002538"/>
            <a:ext cx="4367957"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Intent -&gt; 现网配置</a:t>
            </a:r>
          </a:p>
        </p:txBody>
      </p:sp>
      <p:sp>
        <p:nvSpPr>
          <p:cNvPr id="1507" name="设计"/>
          <p:cNvSpPr/>
          <p:nvPr/>
        </p:nvSpPr>
        <p:spPr>
          <a:xfrm>
            <a:off x="4604060"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设计</a:t>
            </a:r>
          </a:p>
        </p:txBody>
      </p:sp>
      <p:sp>
        <p:nvSpPr>
          <p:cNvPr id="1508" name="交付"/>
          <p:cNvSpPr/>
          <p:nvPr/>
        </p:nvSpPr>
        <p:spPr>
          <a:xfrm>
            <a:off x="90236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交付</a:t>
            </a:r>
          </a:p>
        </p:txBody>
      </p:sp>
      <p:sp>
        <p:nvSpPr>
          <p:cNvPr id="1509" name="变更"/>
          <p:cNvSpPr/>
          <p:nvPr/>
        </p:nvSpPr>
        <p:spPr>
          <a:xfrm>
            <a:off x="137734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变更</a:t>
            </a:r>
          </a:p>
        </p:txBody>
      </p:sp>
      <p:sp>
        <p:nvSpPr>
          <p:cNvPr id="1510" name="运维"/>
          <p:cNvSpPr/>
          <p:nvPr/>
        </p:nvSpPr>
        <p:spPr>
          <a:xfrm>
            <a:off x="17786658"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运维</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ID="10" grpId="1" fill="hold">
                                  <p:stCondLst>
                                    <p:cond delay="0"/>
                                  </p:stCondLst>
                                  <p:iterate type="el" backwards="0">
                                    <p:tmAbs val="0"/>
                                  </p:iterate>
                                  <p:childTnLst>
                                    <p:animEffect filter="fade" transition="out">
                                      <p:cBhvr>
                                        <p:cTn id="6" dur="1000" fill="hold"/>
                                        <p:tgtEl>
                                          <p:spTgt spid="1483"/>
                                        </p:tgtEl>
                                      </p:cBhvr>
                                    </p:animEffect>
                                    <p:set>
                                      <p:cBhvr>
                                        <p:cTn id="7" fill="hold">
                                          <p:stCondLst>
                                            <p:cond delay="999"/>
                                          </p:stCondLst>
                                        </p:cTn>
                                        <p:tgtEl>
                                          <p:spTgt spid="148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83" grpId="1"/>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1515" name="gateway2x.png" descr="gateway2x.png"/>
          <p:cNvPicPr>
            <a:picLocks noChangeAspect="1"/>
          </p:cNvPicPr>
          <p:nvPr/>
        </p:nvPicPr>
        <p:blipFill>
          <a:blip r:embed="rId4">
            <a:extLst/>
          </a:blip>
          <a:stretch>
            <a:fillRect/>
          </a:stretch>
        </p:blipFill>
        <p:spPr>
          <a:xfrm>
            <a:off x="5054600" y="10720734"/>
            <a:ext cx="1344266" cy="1344266"/>
          </a:xfrm>
          <a:prstGeom prst="rect">
            <a:avLst/>
          </a:prstGeom>
          <a:ln w="12700">
            <a:miter lim="400000"/>
          </a:ln>
        </p:spPr>
      </p:pic>
      <p:pic>
        <p:nvPicPr>
          <p:cNvPr id="1516" name="router-huawei.png" descr="router-huawei.png"/>
          <p:cNvPicPr>
            <a:picLocks noChangeAspect="1"/>
          </p:cNvPicPr>
          <p:nvPr/>
        </p:nvPicPr>
        <p:blipFill>
          <a:blip r:embed="rId5">
            <a:extLst/>
          </a:blip>
          <a:stretch>
            <a:fillRect/>
          </a:stretch>
        </p:blipFill>
        <p:spPr>
          <a:xfrm>
            <a:off x="7665491" y="10586417"/>
            <a:ext cx="1612901" cy="1612901"/>
          </a:xfrm>
          <a:prstGeom prst="rect">
            <a:avLst/>
          </a:prstGeom>
          <a:ln w="12700">
            <a:miter lim="400000"/>
          </a:ln>
        </p:spPr>
      </p:pic>
      <p:pic>
        <p:nvPicPr>
          <p:cNvPr id="1517" name="router (1).png" descr="router (1).png"/>
          <p:cNvPicPr>
            <a:picLocks noChangeAspect="1"/>
          </p:cNvPicPr>
          <p:nvPr/>
        </p:nvPicPr>
        <p:blipFill>
          <a:blip r:embed="rId6">
            <a:extLst/>
          </a:blip>
          <a:stretch>
            <a:fillRect/>
          </a:stretch>
        </p:blipFill>
        <p:spPr>
          <a:xfrm>
            <a:off x="15770671" y="10719767"/>
            <a:ext cx="1406780" cy="1346201"/>
          </a:xfrm>
          <a:prstGeom prst="rect">
            <a:avLst/>
          </a:prstGeom>
          <a:ln w="12700">
            <a:miter lim="400000"/>
          </a:ln>
        </p:spPr>
      </p:pic>
      <p:pic>
        <p:nvPicPr>
          <p:cNvPr id="1518" name="ts-图标_atmrouter.png" descr="ts-图标_atmrouter.png"/>
          <p:cNvPicPr>
            <a:picLocks noChangeAspect="1"/>
          </p:cNvPicPr>
          <p:nvPr/>
        </p:nvPicPr>
        <p:blipFill>
          <a:blip r:embed="rId7">
            <a:extLst/>
          </a:blip>
          <a:stretch>
            <a:fillRect/>
          </a:stretch>
        </p:blipFill>
        <p:spPr>
          <a:xfrm>
            <a:off x="10545018" y="10719767"/>
            <a:ext cx="1346201" cy="1346201"/>
          </a:xfrm>
          <a:prstGeom prst="rect">
            <a:avLst/>
          </a:prstGeom>
          <a:ln w="12700">
            <a:miter lim="400000"/>
          </a:ln>
        </p:spPr>
      </p:pic>
      <p:pic>
        <p:nvPicPr>
          <p:cNvPr id="1519" name="switch.png" descr="switch.png"/>
          <p:cNvPicPr>
            <a:picLocks noChangeAspect="1"/>
          </p:cNvPicPr>
          <p:nvPr/>
        </p:nvPicPr>
        <p:blipFill>
          <a:blip r:embed="rId8">
            <a:extLst/>
          </a:blip>
          <a:stretch>
            <a:fillRect/>
          </a:stretch>
        </p:blipFill>
        <p:spPr>
          <a:xfrm>
            <a:off x="18444077" y="10748752"/>
            <a:ext cx="1346201" cy="1288231"/>
          </a:xfrm>
          <a:prstGeom prst="rect">
            <a:avLst/>
          </a:prstGeom>
          <a:ln w="12700">
            <a:miter lim="400000"/>
          </a:ln>
        </p:spPr>
      </p:pic>
      <p:sp>
        <p:nvSpPr>
          <p:cNvPr id="1520" name="不同厂商的设备"/>
          <p:cNvSpPr txBox="1"/>
          <p:nvPr/>
        </p:nvSpPr>
        <p:spPr>
          <a:xfrm>
            <a:off x="657442" y="10967417"/>
            <a:ext cx="3848101"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不同厂商的设备</a:t>
            </a:r>
          </a:p>
        </p:txBody>
      </p:sp>
      <p:pic>
        <p:nvPicPr>
          <p:cNvPr id="1521" name="-table-clone.png" descr="-table-clone.png"/>
          <p:cNvPicPr>
            <a:picLocks noChangeAspect="1"/>
          </p:cNvPicPr>
          <p:nvPr/>
        </p:nvPicPr>
        <p:blipFill>
          <a:blip r:embed="rId9">
            <a:extLst/>
          </a:blip>
          <a:stretch>
            <a:fillRect/>
          </a:stretch>
        </p:blipFill>
        <p:spPr>
          <a:xfrm>
            <a:off x="13157844" y="10719767"/>
            <a:ext cx="1346201" cy="1346201"/>
          </a:xfrm>
          <a:prstGeom prst="rect">
            <a:avLst/>
          </a:prstGeom>
          <a:ln w="12700">
            <a:miter lim="400000"/>
          </a:ln>
        </p:spPr>
      </p:pic>
      <p:sp>
        <p:nvSpPr>
          <p:cNvPr id="1522" name="设计"/>
          <p:cNvSpPr/>
          <p:nvPr/>
        </p:nvSpPr>
        <p:spPr>
          <a:xfrm>
            <a:off x="4604060"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设计</a:t>
            </a:r>
          </a:p>
        </p:txBody>
      </p:sp>
      <p:sp>
        <p:nvSpPr>
          <p:cNvPr id="1523" name="交付"/>
          <p:cNvSpPr/>
          <p:nvPr/>
        </p:nvSpPr>
        <p:spPr>
          <a:xfrm>
            <a:off x="90236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交付</a:t>
            </a:r>
          </a:p>
        </p:txBody>
      </p:sp>
      <p:sp>
        <p:nvSpPr>
          <p:cNvPr id="1524" name="变更"/>
          <p:cNvSpPr/>
          <p:nvPr/>
        </p:nvSpPr>
        <p:spPr>
          <a:xfrm>
            <a:off x="137734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变更</a:t>
            </a:r>
          </a:p>
        </p:txBody>
      </p:sp>
      <p:sp>
        <p:nvSpPr>
          <p:cNvPr id="1525" name="运维"/>
          <p:cNvSpPr/>
          <p:nvPr/>
        </p:nvSpPr>
        <p:spPr>
          <a:xfrm>
            <a:off x="17786658"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运维</a:t>
            </a:r>
          </a:p>
        </p:txBody>
      </p:sp>
      <p:sp>
        <p:nvSpPr>
          <p:cNvPr id="1526" name="集中式程序"/>
          <p:cNvSpPr/>
          <p:nvPr/>
        </p:nvSpPr>
        <p:spPr>
          <a:xfrm>
            <a:off x="5092414" y="5279052"/>
            <a:ext cx="14677332" cy="977901"/>
          </a:xfrm>
          <a:prstGeom prst="rect">
            <a:avLst/>
          </a:prstGeom>
          <a:solidFill>
            <a:schemeClr val="accent2"/>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集中式程序</a:t>
            </a:r>
          </a:p>
        </p:txBody>
      </p:sp>
      <p:grpSp>
        <p:nvGrpSpPr>
          <p:cNvPr id="1529" name="Group"/>
          <p:cNvGrpSpPr/>
          <p:nvPr/>
        </p:nvGrpSpPr>
        <p:grpSpPr>
          <a:xfrm>
            <a:off x="7921842" y="6417888"/>
            <a:ext cx="3400184" cy="4141912"/>
            <a:chOff x="0" y="0"/>
            <a:chExt cx="3400182" cy="4141910"/>
          </a:xfrm>
        </p:grpSpPr>
        <p:sp>
          <p:nvSpPr>
            <p:cNvPr id="1527" name="Line"/>
            <p:cNvSpPr/>
            <p:nvPr/>
          </p:nvSpPr>
          <p:spPr>
            <a:xfrm flipV="1">
              <a:off x="3400182" y="-1"/>
              <a:ext cx="1" cy="4141912"/>
            </a:xfrm>
            <a:prstGeom prst="line">
              <a:avLst/>
            </a:prstGeom>
            <a:noFill/>
            <a:ln w="76200" cap="flat">
              <a:solidFill>
                <a:schemeClr val="accent1">
                  <a:satOff val="-3355"/>
                  <a:lumOff val="26614"/>
                </a:schemeClr>
              </a:solidFill>
              <a:prstDash val="solid"/>
              <a:miter lim="400000"/>
              <a:headEnd type="triangle" w="med" len="med"/>
            </a:ln>
            <a:effectLst/>
          </p:spPr>
          <p:txBody>
            <a:bodyPr wrap="square" lIns="50800" tIns="50800" rIns="50800" bIns="50800" numCol="1" anchor="ctr">
              <a:noAutofit/>
            </a:bodyPr>
            <a:lstStyle/>
            <a:p>
              <a:pPr>
                <a:defRPr sz="3200"/>
              </a:pPr>
            </a:p>
          </p:txBody>
        </p:sp>
        <p:sp>
          <p:nvSpPr>
            <p:cNvPr id="1528" name="配置生成：…"/>
            <p:cNvSpPr/>
            <p:nvPr/>
          </p:nvSpPr>
          <p:spPr>
            <a:xfrm>
              <a:off x="0" y="2003796"/>
              <a:ext cx="1270000"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4200">
                  <a:latin typeface="Helvetica"/>
                  <a:ea typeface="Helvetica"/>
                  <a:cs typeface="Helvetica"/>
                  <a:sym typeface="Helvetica"/>
                </a:defRPr>
              </a:pPr>
              <a:r>
                <a:t>配置生成：</a:t>
              </a:r>
            </a:p>
            <a:p>
              <a:pPr algn="l">
                <a:defRPr sz="4200">
                  <a:latin typeface="Helvetica"/>
                  <a:ea typeface="Helvetica"/>
                  <a:cs typeface="Helvetica"/>
                  <a:sym typeface="Helvetica"/>
                </a:defRPr>
              </a:pPr>
              <a:r>
                <a:t>确保配置由</a:t>
              </a:r>
            </a:p>
            <a:p>
              <a:pPr algn="l">
                <a:defRPr sz="4200">
                  <a:latin typeface="Helvetica"/>
                  <a:ea typeface="Helvetica"/>
                  <a:cs typeface="Helvetica"/>
                  <a:sym typeface="Helvetica"/>
                </a:defRPr>
              </a:pPr>
              <a:r>
                <a:t>高维程序生成</a:t>
              </a:r>
            </a:p>
          </p:txBody>
        </p:sp>
      </p:grpSp>
      <p:grpSp>
        <p:nvGrpSpPr>
          <p:cNvPr id="1532" name="Group"/>
          <p:cNvGrpSpPr/>
          <p:nvPr/>
        </p:nvGrpSpPr>
        <p:grpSpPr>
          <a:xfrm>
            <a:off x="12744425" y="6418407"/>
            <a:ext cx="4921308" cy="4140872"/>
            <a:chOff x="0" y="0"/>
            <a:chExt cx="4921307" cy="4140871"/>
          </a:xfrm>
        </p:grpSpPr>
        <p:sp>
          <p:nvSpPr>
            <p:cNvPr id="1530" name="Line"/>
            <p:cNvSpPr/>
            <p:nvPr/>
          </p:nvSpPr>
          <p:spPr>
            <a:xfrm flipV="1">
              <a:off x="-1" y="0"/>
              <a:ext cx="2" cy="4140872"/>
            </a:xfrm>
            <a:prstGeom prst="line">
              <a:avLst/>
            </a:prstGeom>
            <a:noFill/>
            <a:ln w="76200" cap="flat">
              <a:solidFill>
                <a:schemeClr val="accent1">
                  <a:satOff val="-3355"/>
                  <a:lumOff val="26614"/>
                </a:schemeClr>
              </a:solidFill>
              <a:prstDash val="solid"/>
              <a:miter lim="400000"/>
              <a:tailEnd type="triangle" w="med" len="med"/>
            </a:ln>
            <a:effectLst/>
          </p:spPr>
          <p:txBody>
            <a:bodyPr wrap="square" lIns="50800" tIns="50800" rIns="50800" bIns="50800" numCol="1" anchor="ctr">
              <a:noAutofit/>
            </a:bodyPr>
            <a:lstStyle/>
            <a:p>
              <a:pPr>
                <a:defRPr sz="3200"/>
              </a:pPr>
            </a:p>
          </p:txBody>
        </p:sp>
        <p:sp>
          <p:nvSpPr>
            <p:cNvPr id="1531" name="验证：…"/>
            <p:cNvSpPr txBox="1"/>
            <p:nvPr/>
          </p:nvSpPr>
          <p:spPr>
            <a:xfrm>
              <a:off x="292062" y="895685"/>
              <a:ext cx="4629246" cy="2349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defRPr sz="4200">
                  <a:latin typeface="Helvetica"/>
                  <a:ea typeface="Helvetica"/>
                  <a:cs typeface="Helvetica"/>
                  <a:sym typeface="Helvetica"/>
                </a:defRPr>
              </a:pPr>
              <a:r>
                <a:t>验证：</a:t>
              </a:r>
            </a:p>
            <a:p>
              <a:pPr algn="l">
                <a:defRPr sz="4200">
                  <a:latin typeface="Helvetica"/>
                  <a:ea typeface="Helvetica"/>
                  <a:cs typeface="Helvetica"/>
                  <a:sym typeface="Helvetica"/>
                </a:defRPr>
              </a:pPr>
              <a:r>
                <a:t>确保配置在任何情况下满足预期</a:t>
              </a:r>
            </a:p>
          </p:txBody>
        </p:sp>
      </p:grpSp>
      <p:sp>
        <p:nvSpPr>
          <p:cNvPr id="1533" name="IBN 思想：高级抽象"/>
          <p:cNvSpPr txBox="1"/>
          <p:nvPr/>
        </p:nvSpPr>
        <p:spPr>
          <a:xfrm>
            <a:off x="6218489" y="951954"/>
            <a:ext cx="11951785"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latin typeface="Helvetica"/>
                <a:ea typeface="Helvetica"/>
                <a:cs typeface="Helvetica"/>
                <a:sym typeface="Helvetica"/>
              </a:defRPr>
            </a:lvl1pPr>
          </a:lstStyle>
          <a:p>
            <a:pPr/>
            <a:r>
              <a:t>IBN 思想：高级抽象</a:t>
            </a:r>
          </a:p>
        </p:txBody>
      </p:sp>
      <p:sp>
        <p:nvSpPr>
          <p:cNvPr id="1534" name="Line"/>
          <p:cNvSpPr/>
          <p:nvPr/>
        </p:nvSpPr>
        <p:spPr>
          <a:xfrm flipV="1">
            <a:off x="10192067"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35" name="Line"/>
          <p:cNvSpPr/>
          <p:nvPr/>
        </p:nvSpPr>
        <p:spPr>
          <a:xfrm flipV="1">
            <a:off x="5742229" y="4014902"/>
            <a:ext cx="1" cy="1104699"/>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36" name="Line"/>
          <p:cNvSpPr/>
          <p:nvPr/>
        </p:nvSpPr>
        <p:spPr>
          <a:xfrm flipV="1">
            <a:off x="14920280"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37" name="Line"/>
          <p:cNvSpPr/>
          <p:nvPr/>
        </p:nvSpPr>
        <p:spPr>
          <a:xfrm flipV="1">
            <a:off x="18933478"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1526"/>
                                        </p:tgtEl>
                                        <p:attrNameLst>
                                          <p:attrName>style.visibility</p:attrName>
                                        </p:attrNameLst>
                                      </p:cBhvr>
                                      <p:to>
                                        <p:strVal val="visible"/>
                                      </p:to>
                                    </p:set>
                                    <p:animEffect filter="fade" transition="in">
                                      <p:cBhvr>
                                        <p:cTn id="7" dur="1000"/>
                                        <p:tgtEl>
                                          <p:spTgt spid="152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 presetID="22" grpId="2" fill="hold">
                                  <p:stCondLst>
                                    <p:cond delay="0"/>
                                  </p:stCondLst>
                                  <p:iterate type="el" backwards="0">
                                    <p:tmAbs val="0"/>
                                  </p:iterate>
                                  <p:childTnLst>
                                    <p:set>
                                      <p:cBhvr>
                                        <p:cTn id="11" fill="hold"/>
                                        <p:tgtEl>
                                          <p:spTgt spid="1529"/>
                                        </p:tgtEl>
                                        <p:attrNameLst>
                                          <p:attrName>style.visibility</p:attrName>
                                        </p:attrNameLst>
                                      </p:cBhvr>
                                      <p:to>
                                        <p:strVal val="visible"/>
                                      </p:to>
                                    </p:set>
                                    <p:animEffect filter="wipe(up)" transition="in">
                                      <p:cBhvr>
                                        <p:cTn id="12" dur="1000"/>
                                        <p:tgtEl>
                                          <p:spTgt spid="1529"/>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4" presetID="22" grpId="3" fill="hold">
                                  <p:stCondLst>
                                    <p:cond delay="0"/>
                                  </p:stCondLst>
                                  <p:iterate type="el" backwards="0">
                                    <p:tmAbs val="0"/>
                                  </p:iterate>
                                  <p:childTnLst>
                                    <p:set>
                                      <p:cBhvr>
                                        <p:cTn id="16" fill="hold"/>
                                        <p:tgtEl>
                                          <p:spTgt spid="1532"/>
                                        </p:tgtEl>
                                        <p:attrNameLst>
                                          <p:attrName>style.visibility</p:attrName>
                                        </p:attrNameLst>
                                      </p:cBhvr>
                                      <p:to>
                                        <p:strVal val="visible"/>
                                      </p:to>
                                    </p:set>
                                    <p:animEffect filter="wipe(down)" transition="in">
                                      <p:cBhvr>
                                        <p:cTn id="17" dur="1000"/>
                                        <p:tgtEl>
                                          <p:spTgt spid="1532"/>
                                        </p:tgtEl>
                                      </p:cBhvr>
                                    </p:animEffect>
                                  </p:childTnLst>
                                </p:cTn>
                              </p:par>
                            </p:childTnLst>
                          </p:cTn>
                        </p:par>
                        <p:par>
                          <p:cTn id="18" fill="hold">
                            <p:stCondLst>
                              <p:cond delay="1000"/>
                            </p:stCondLst>
                            <p:childTnLst>
                              <p:par>
                                <p:cTn id="19" presetClass="entr" nodeType="afterEffect" presetID="10" grpId="4" fill="hold">
                                  <p:stCondLst>
                                    <p:cond delay="0"/>
                                  </p:stCondLst>
                                  <p:iterate type="el" backwards="0">
                                    <p:tmAbs val="0"/>
                                  </p:iterate>
                                  <p:childTnLst>
                                    <p:set>
                                      <p:cBhvr>
                                        <p:cTn id="20" fill="hold"/>
                                        <p:tgtEl>
                                          <p:spTgt spid="1533"/>
                                        </p:tgtEl>
                                        <p:attrNameLst>
                                          <p:attrName>style.visibility</p:attrName>
                                        </p:attrNameLst>
                                      </p:cBhvr>
                                      <p:to>
                                        <p:strVal val="visible"/>
                                      </p:to>
                                    </p:set>
                                    <p:animEffect filter="fade" transition="in">
                                      <p:cBhvr>
                                        <p:cTn id="21" dur="1000"/>
                                        <p:tgtEl>
                                          <p:spTgt spid="15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29" grpId="2"/>
      <p:bldP build="whole" bldLvl="1" animBg="1" rev="0" advAuto="0" spid="1526" grpId="1"/>
      <p:bldP build="whole" bldLvl="1" animBg="1" rev="0" advAuto="0" spid="1533" grpId="4"/>
      <p:bldP build="whole" bldLvl="1" animBg="1" rev="0" advAuto="0" spid="1532" grpId="3"/>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41" name="donghua.mov" descr="donghua.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3979704" y="2861240"/>
            <a:ext cx="16424592" cy="9238834"/>
          </a:xfrm>
          <a:prstGeom prst="rect">
            <a:avLst/>
          </a:prstGeom>
          <a:ln w="12700">
            <a:miter lim="400000"/>
          </a:ln>
          <a:effectLst>
            <a:outerShdw sx="100000" sy="100000" kx="0" ky="0" algn="b" rotWithShape="0" blurRad="76200" dist="50800" dir="3180000">
              <a:srgbClr val="000000">
                <a:alpha val="50000"/>
              </a:srgbClr>
            </a:outerShdw>
          </a:effectLst>
        </p:spPr>
      </p:pic>
      <p:sp>
        <p:nvSpPr>
          <p:cNvPr id="1542" name="IBN 思想"/>
          <p:cNvSpPr txBox="1"/>
          <p:nvPr/>
        </p:nvSpPr>
        <p:spPr>
          <a:xfrm>
            <a:off x="6218489" y="951954"/>
            <a:ext cx="11951785"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p>
            <a:pPr defTabSz="366888">
              <a:defRPr sz="8000">
                <a:solidFill>
                  <a:srgbClr val="DCDEE0"/>
                </a:solidFill>
                <a:latin typeface="Helvetica"/>
                <a:ea typeface="Helvetica"/>
                <a:cs typeface="Helvetica"/>
                <a:sym typeface="Helvetica"/>
              </a:defRPr>
            </a:pPr>
            <a:r>
              <a:rPr>
                <a:solidFill>
                  <a:srgbClr val="000000"/>
                </a:solidFill>
              </a:rPr>
              <a:t>IBN</a:t>
            </a:r>
            <a:r>
              <a:t> </a:t>
            </a:r>
            <a:r>
              <a:rPr>
                <a:solidFill>
                  <a:srgbClr val="000000"/>
                </a:solidFill>
              </a:rPr>
              <a:t>思想</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0970" fill="hold"/>
                                        <p:tgtEl>
                                          <p:spTgt spid="1541"/>
                                        </p:tgtEl>
                                      </p:cBhvr>
                                    </p:cmd>
                                  </p:childTnLst>
                                </p:cTn>
                              </p:par>
                            </p:childTnLst>
                          </p:cTn>
                        </p:par>
                      </p:childTnLst>
                    </p:cTn>
                  </p:par>
                  <p:par>
                    <p:cTn id="7" fill="hold">
                      <p:stCondLst>
                        <p:cond delay="indefinite"/>
                      </p:stCondLst>
                      <p:childTnLst>
                        <p:par>
                          <p:cTn id="8" fill="hold">
                            <p:stCondLst>
                              <p:cond delay="0"/>
                            </p:stCondLst>
                            <p:childTnLst>
                              <p:par>
                                <p:cTn id="9" presetClass="exit" nodeType="clickEffect" presetID="10" grpId="2" fill="hold">
                                  <p:stCondLst>
                                    <p:cond delay="0"/>
                                  </p:stCondLst>
                                  <p:iterate type="el" backwards="0">
                                    <p:tmAbs val="0"/>
                                  </p:iterate>
                                  <p:childTnLst>
                                    <p:animEffect filter="fade" transition="out">
                                      <p:cBhvr>
                                        <p:cTn id="10" dur="1000" fill="hold"/>
                                        <p:tgtEl>
                                          <p:spTgt spid="1542"/>
                                        </p:tgtEl>
                                      </p:cBhvr>
                                    </p:animEffect>
                                    <p:set>
                                      <p:cBhvr>
                                        <p:cTn id="11" fill="hold">
                                          <p:stCondLst>
                                            <p:cond delay="999"/>
                                          </p:stCondLst>
                                        </p:cTn>
                                        <p:tgtEl>
                                          <p:spTgt spid="154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12" fill="hold" display="0">
                  <p:stCondLst>
                    <p:cond delay="indefinite"/>
                  </p:stCondLst>
                </p:cTn>
                <p:tgtEl>
                  <p:spTgt spid="1541"/>
                </p:tgtEl>
              </p:cMediaNode>
            </p:video>
            <p:seq concurrent="1" prevAc="none" nextAc="seek">
              <p:cTn id="13" evtFilter="cancelBubble" nodeType="interactiveSeq" restart="whenNotActive" fill="hold">
                <p:stCondLst>
                  <p:cond delay="0" evt="onClick">
                    <p:tgtEl>
                      <p:spTgt spid="1541"/>
                    </p:tgtEl>
                  </p:cond>
                </p:stCondLst>
                <p:endSync delay="0" evt="end">
                  <p:rtn val="all"/>
                </p:endSync>
                <p:childTnLst>
                  <p:par>
                    <p:cTn id="14" fill="hold">
                      <p:stCondLst>
                        <p:cond delay="0"/>
                      </p:stCondLst>
                      <p:childTnLst>
                        <p:par>
                          <p:cTn id="15" fill="hold">
                            <p:stCondLst>
                              <p:cond delay="0"/>
                            </p:stCondLst>
                            <p:childTnLst>
                              <p:par>
                                <p:cTn id="16" presetClass="mediacall" nodeType="clickEffect" presetSubtype="0" presetID="2" fill="hold">
                                  <p:stCondLst>
                                    <p:cond delay="0"/>
                                  </p:stCondLst>
                                  <p:childTnLst>
                                    <p:cmd type="call" cmd="togglePause">
                                      <p:cBhvr>
                                        <p:cTn id="17" dur="1" fill="hold"/>
                                        <p:tgtEl>
                                          <p:spTgt spid="1541"/>
                                        </p:tgtEl>
                                      </p:cBhvr>
                                    </p:cmd>
                                  </p:childTnLst>
                                </p:cTn>
                              </p:par>
                            </p:childTnLst>
                          </p:cTn>
                        </p:par>
                      </p:childTnLst>
                    </p:cTn>
                  </p:par>
                </p:childTnLst>
              </p:cTn>
              <p:nextCondLst>
                <p:cond delay="0" evt="onClick">
                  <p:tgtEl>
                    <p:spTgt spid="1541"/>
                  </p:tgtEl>
                </p:cond>
              </p:nextCondLst>
            </p:seq>
          </p:childTnLst>
        </p:cTn>
      </p:par>
    </p:tnLst>
    <p:bldLst>
      <p:bldP build="whole" bldLvl="1" animBg="1" rev="0" advAuto="0" spid="1542" grpId="2"/>
    </p:bld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46"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547" name="集中式网络规划体系"/>
          <p:cNvSpPr txBox="1"/>
          <p:nvPr/>
        </p:nvSpPr>
        <p:spPr>
          <a:xfrm>
            <a:off x="6218489" y="951954"/>
            <a:ext cx="11951785"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latin typeface="Helvetica"/>
                <a:ea typeface="Helvetica"/>
                <a:cs typeface="Helvetica"/>
                <a:sym typeface="Helvetica"/>
              </a:defRPr>
            </a:lvl1pPr>
          </a:lstStyle>
          <a:p>
            <a:pPr/>
            <a:r>
              <a:t>集中式网络规划体系</a:t>
            </a:r>
          </a:p>
        </p:txBody>
      </p:sp>
      <p:sp>
        <p:nvSpPr>
          <p:cNvPr id="1548" name="设计"/>
          <p:cNvSpPr/>
          <p:nvPr/>
        </p:nvSpPr>
        <p:spPr>
          <a:xfrm>
            <a:off x="4604060"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设计</a:t>
            </a:r>
          </a:p>
        </p:txBody>
      </p:sp>
      <p:sp>
        <p:nvSpPr>
          <p:cNvPr id="1549" name="交付"/>
          <p:cNvSpPr/>
          <p:nvPr/>
        </p:nvSpPr>
        <p:spPr>
          <a:xfrm>
            <a:off x="90236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交付</a:t>
            </a:r>
          </a:p>
        </p:txBody>
      </p:sp>
      <p:sp>
        <p:nvSpPr>
          <p:cNvPr id="1550" name="变更"/>
          <p:cNvSpPr/>
          <p:nvPr/>
        </p:nvSpPr>
        <p:spPr>
          <a:xfrm>
            <a:off x="137734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变更</a:t>
            </a:r>
          </a:p>
        </p:txBody>
      </p:sp>
      <p:sp>
        <p:nvSpPr>
          <p:cNvPr id="1551" name="运维"/>
          <p:cNvSpPr/>
          <p:nvPr/>
        </p:nvSpPr>
        <p:spPr>
          <a:xfrm>
            <a:off x="17786658"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运维</a:t>
            </a:r>
          </a:p>
        </p:txBody>
      </p:sp>
      <p:sp>
        <p:nvSpPr>
          <p:cNvPr id="1552" name="Line"/>
          <p:cNvSpPr/>
          <p:nvPr/>
        </p:nvSpPr>
        <p:spPr>
          <a:xfrm flipV="1">
            <a:off x="10192067"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53" name="配置解析（屏蔽厂商细节）"/>
          <p:cNvSpPr/>
          <p:nvPr/>
        </p:nvSpPr>
        <p:spPr>
          <a:xfrm>
            <a:off x="5091732" y="9042400"/>
            <a:ext cx="14677332" cy="977900"/>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配置解析（屏蔽厂商细节）</a:t>
            </a:r>
          </a:p>
        </p:txBody>
      </p:sp>
      <p:sp>
        <p:nvSpPr>
          <p:cNvPr id="1554" name="网络模型（网络行为抽象）"/>
          <p:cNvSpPr/>
          <p:nvPr/>
        </p:nvSpPr>
        <p:spPr>
          <a:xfrm>
            <a:off x="5091732" y="7781130"/>
            <a:ext cx="14677332" cy="977901"/>
          </a:xfrm>
          <a:prstGeom prst="rect">
            <a:avLst/>
          </a:prstGeom>
          <a:solidFill>
            <a:schemeClr val="accent1">
              <a:satOff val="-3355"/>
              <a:lumOff val="2661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网络模型（网络行为抽象）</a:t>
            </a:r>
          </a:p>
        </p:txBody>
      </p:sp>
      <p:sp>
        <p:nvSpPr>
          <p:cNvPr id="1555" name="Line"/>
          <p:cNvSpPr/>
          <p:nvPr/>
        </p:nvSpPr>
        <p:spPr>
          <a:xfrm flipV="1">
            <a:off x="5742229" y="4014902"/>
            <a:ext cx="1" cy="1104699"/>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56" name="Line"/>
          <p:cNvSpPr/>
          <p:nvPr/>
        </p:nvSpPr>
        <p:spPr>
          <a:xfrm flipV="1">
            <a:off x="14920280"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1557" name="Line"/>
          <p:cNvSpPr/>
          <p:nvPr/>
        </p:nvSpPr>
        <p:spPr>
          <a:xfrm flipV="1">
            <a:off x="18933478"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pic>
        <p:nvPicPr>
          <p:cNvPr id="1558" name="gateway2x.png" descr="gateway2x.png"/>
          <p:cNvPicPr>
            <a:picLocks noChangeAspect="1"/>
          </p:cNvPicPr>
          <p:nvPr/>
        </p:nvPicPr>
        <p:blipFill>
          <a:blip r:embed="rId4">
            <a:extLst/>
          </a:blip>
          <a:stretch>
            <a:fillRect/>
          </a:stretch>
        </p:blipFill>
        <p:spPr>
          <a:xfrm>
            <a:off x="5054600" y="10720734"/>
            <a:ext cx="1344266" cy="1344266"/>
          </a:xfrm>
          <a:prstGeom prst="rect">
            <a:avLst/>
          </a:prstGeom>
          <a:ln w="12700">
            <a:miter lim="400000"/>
          </a:ln>
        </p:spPr>
      </p:pic>
      <p:pic>
        <p:nvPicPr>
          <p:cNvPr id="1559" name="router-huawei.png" descr="router-huawei.png"/>
          <p:cNvPicPr>
            <a:picLocks noChangeAspect="1"/>
          </p:cNvPicPr>
          <p:nvPr/>
        </p:nvPicPr>
        <p:blipFill>
          <a:blip r:embed="rId5">
            <a:extLst/>
          </a:blip>
          <a:stretch>
            <a:fillRect/>
          </a:stretch>
        </p:blipFill>
        <p:spPr>
          <a:xfrm>
            <a:off x="7665491" y="10586417"/>
            <a:ext cx="1612901" cy="1612901"/>
          </a:xfrm>
          <a:prstGeom prst="rect">
            <a:avLst/>
          </a:prstGeom>
          <a:ln w="12700">
            <a:miter lim="400000"/>
          </a:ln>
        </p:spPr>
      </p:pic>
      <p:pic>
        <p:nvPicPr>
          <p:cNvPr id="1560" name="router (1).png" descr="router (1).png"/>
          <p:cNvPicPr>
            <a:picLocks noChangeAspect="1"/>
          </p:cNvPicPr>
          <p:nvPr/>
        </p:nvPicPr>
        <p:blipFill>
          <a:blip r:embed="rId6">
            <a:extLst/>
          </a:blip>
          <a:stretch>
            <a:fillRect/>
          </a:stretch>
        </p:blipFill>
        <p:spPr>
          <a:xfrm>
            <a:off x="15770671" y="10719767"/>
            <a:ext cx="1406780" cy="1346201"/>
          </a:xfrm>
          <a:prstGeom prst="rect">
            <a:avLst/>
          </a:prstGeom>
          <a:ln w="12700">
            <a:miter lim="400000"/>
          </a:ln>
        </p:spPr>
      </p:pic>
      <p:pic>
        <p:nvPicPr>
          <p:cNvPr id="1561" name="ts-图标_atmrouter.png" descr="ts-图标_atmrouter.png"/>
          <p:cNvPicPr>
            <a:picLocks noChangeAspect="1"/>
          </p:cNvPicPr>
          <p:nvPr/>
        </p:nvPicPr>
        <p:blipFill>
          <a:blip r:embed="rId7">
            <a:extLst/>
          </a:blip>
          <a:stretch>
            <a:fillRect/>
          </a:stretch>
        </p:blipFill>
        <p:spPr>
          <a:xfrm>
            <a:off x="10545018" y="10719767"/>
            <a:ext cx="1346201" cy="1346201"/>
          </a:xfrm>
          <a:prstGeom prst="rect">
            <a:avLst/>
          </a:prstGeom>
          <a:ln w="12700">
            <a:miter lim="400000"/>
          </a:ln>
        </p:spPr>
      </p:pic>
      <p:pic>
        <p:nvPicPr>
          <p:cNvPr id="1562" name="switch.png" descr="switch.png"/>
          <p:cNvPicPr>
            <a:picLocks noChangeAspect="1"/>
          </p:cNvPicPr>
          <p:nvPr/>
        </p:nvPicPr>
        <p:blipFill>
          <a:blip r:embed="rId8">
            <a:extLst/>
          </a:blip>
          <a:stretch>
            <a:fillRect/>
          </a:stretch>
        </p:blipFill>
        <p:spPr>
          <a:xfrm>
            <a:off x="18444077" y="10748752"/>
            <a:ext cx="1346201" cy="1288231"/>
          </a:xfrm>
          <a:prstGeom prst="rect">
            <a:avLst/>
          </a:prstGeom>
          <a:ln w="12700">
            <a:miter lim="400000"/>
          </a:ln>
        </p:spPr>
      </p:pic>
      <p:sp>
        <p:nvSpPr>
          <p:cNvPr id="1563" name="不同厂商的设备"/>
          <p:cNvSpPr txBox="1"/>
          <p:nvPr/>
        </p:nvSpPr>
        <p:spPr>
          <a:xfrm>
            <a:off x="657442" y="10967417"/>
            <a:ext cx="3848101"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不同厂商的设备</a:t>
            </a:r>
          </a:p>
        </p:txBody>
      </p:sp>
      <p:pic>
        <p:nvPicPr>
          <p:cNvPr id="1564" name="-table-clone.png" descr="-table-clone.png"/>
          <p:cNvPicPr>
            <a:picLocks noChangeAspect="1"/>
          </p:cNvPicPr>
          <p:nvPr/>
        </p:nvPicPr>
        <p:blipFill>
          <a:blip r:embed="rId9">
            <a:extLst/>
          </a:blip>
          <a:stretch>
            <a:fillRect/>
          </a:stretch>
        </p:blipFill>
        <p:spPr>
          <a:xfrm>
            <a:off x="13157844" y="10719767"/>
            <a:ext cx="1346201" cy="1346201"/>
          </a:xfrm>
          <a:prstGeom prst="rect">
            <a:avLst/>
          </a:prstGeom>
          <a:ln w="12700">
            <a:miter lim="400000"/>
          </a:ln>
        </p:spPr>
      </p:pic>
      <p:sp>
        <p:nvSpPr>
          <p:cNvPr id="1565" name="运维描述程序/脚本"/>
          <p:cNvSpPr/>
          <p:nvPr/>
        </p:nvSpPr>
        <p:spPr>
          <a:xfrm>
            <a:off x="5092414" y="5279052"/>
            <a:ext cx="14677332" cy="977901"/>
          </a:xfrm>
          <a:prstGeom prst="rect">
            <a:avLst/>
          </a:prstGeom>
          <a:solidFill>
            <a:schemeClr val="accent2"/>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运维描述程序/脚本</a:t>
            </a:r>
          </a:p>
        </p:txBody>
      </p:sp>
      <p:sp>
        <p:nvSpPr>
          <p:cNvPr id="1566" name="核心算法（例如，验证或生成算法）"/>
          <p:cNvSpPr/>
          <p:nvPr/>
        </p:nvSpPr>
        <p:spPr>
          <a:xfrm>
            <a:off x="5092414" y="6519860"/>
            <a:ext cx="14677332" cy="977901"/>
          </a:xfrm>
          <a:prstGeom prst="rect">
            <a:avLst/>
          </a:prstGeom>
          <a:solidFill>
            <a:schemeClr val="accent5">
              <a:hueOff val="-444211"/>
              <a:satOff val="-14915"/>
              <a:lumOff val="2285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核心算法（例如，验证或生成算法）</a:t>
            </a:r>
          </a:p>
        </p:txBody>
      </p:sp>
      <p:sp>
        <p:nvSpPr>
          <p:cNvPr id="1567" name="Arrow"/>
          <p:cNvSpPr/>
          <p:nvPr/>
        </p:nvSpPr>
        <p:spPr>
          <a:xfrm>
            <a:off x="3098737" y="6373810"/>
            <a:ext cx="1676463" cy="1270001"/>
          </a:xfrm>
          <a:prstGeom prst="rightArrow">
            <a:avLst>
              <a:gd name="adj1" fmla="val 54601"/>
              <a:gd name="adj2" fmla="val 61646"/>
            </a:avLst>
          </a:prstGeom>
          <a:solidFill>
            <a:schemeClr val="accent6">
              <a:satOff val="24555"/>
              <a:lumOff val="22232"/>
            </a:schemeClr>
          </a:solidFill>
          <a:ln w="101600">
            <a:solidFill>
              <a:srgbClr val="FFFFFF"/>
            </a:solidFill>
            <a:miter lim="400000"/>
          </a:ln>
          <a:effectLst>
            <a:outerShdw sx="100000" sy="100000" kx="0" ky="0" algn="b" rotWithShape="0" blurRad="63500" dist="25400" dir="5400000">
              <a:srgbClr val="000000">
                <a:alpha val="50000"/>
              </a:srgbClr>
            </a:outerShdw>
          </a:effectLst>
        </p:spPr>
        <p:txBody>
          <a:bodyPr lIns="50800" tIns="50800" rIns="50800" bIns="50800" anchor="ctr"/>
          <a:lstStyle/>
          <a:p>
            <a:pPr>
              <a:defRPr sz="3200">
                <a:solidFill>
                  <a:srgbClr val="FFFFFF"/>
                </a:solidFill>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1553"/>
                                        </p:tgtEl>
                                        <p:attrNameLst>
                                          <p:attrName>style.visibility</p:attrName>
                                        </p:attrNameLst>
                                      </p:cBhvr>
                                      <p:to>
                                        <p:strVal val="visible"/>
                                      </p:to>
                                    </p:set>
                                    <p:animEffect filter="fade" transition="in">
                                      <p:cBhvr>
                                        <p:cTn id="7" dur="1000"/>
                                        <p:tgtEl>
                                          <p:spTgt spid="1553"/>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1554"/>
                                        </p:tgtEl>
                                        <p:attrNameLst>
                                          <p:attrName>style.visibility</p:attrName>
                                        </p:attrNameLst>
                                      </p:cBhvr>
                                      <p:to>
                                        <p:strVal val="visible"/>
                                      </p:to>
                                    </p:set>
                                    <p:animEffect filter="fade" transition="in">
                                      <p:cBhvr>
                                        <p:cTn id="12" dur="1000"/>
                                        <p:tgtEl>
                                          <p:spTgt spid="1554"/>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10" grpId="3" fill="hold">
                                  <p:stCondLst>
                                    <p:cond delay="0"/>
                                  </p:stCondLst>
                                  <p:iterate type="el" backwards="0">
                                    <p:tmAbs val="0"/>
                                  </p:iterate>
                                  <p:childTnLst>
                                    <p:set>
                                      <p:cBhvr>
                                        <p:cTn id="16" fill="hold"/>
                                        <p:tgtEl>
                                          <p:spTgt spid="1566"/>
                                        </p:tgtEl>
                                        <p:attrNameLst>
                                          <p:attrName>style.visibility</p:attrName>
                                        </p:attrNameLst>
                                      </p:cBhvr>
                                      <p:to>
                                        <p:strVal val="visible"/>
                                      </p:to>
                                    </p:set>
                                    <p:animEffect filter="fade" transition="in">
                                      <p:cBhvr>
                                        <p:cTn id="17" dur="1000"/>
                                        <p:tgtEl>
                                          <p:spTgt spid="1566"/>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8" presetID="22" grpId="4" fill="hold">
                                  <p:stCondLst>
                                    <p:cond delay="0"/>
                                  </p:stCondLst>
                                  <p:iterate type="el" backwards="0">
                                    <p:tmAbs val="0"/>
                                  </p:iterate>
                                  <p:childTnLst>
                                    <p:set>
                                      <p:cBhvr>
                                        <p:cTn id="21" fill="hold"/>
                                        <p:tgtEl>
                                          <p:spTgt spid="1567"/>
                                        </p:tgtEl>
                                        <p:attrNameLst>
                                          <p:attrName>style.visibility</p:attrName>
                                        </p:attrNameLst>
                                      </p:cBhvr>
                                      <p:to>
                                        <p:strVal val="visible"/>
                                      </p:to>
                                    </p:set>
                                    <p:animEffect filter="wipe(left)" transition="in">
                                      <p:cBhvr>
                                        <p:cTn id="22" dur="1000"/>
                                        <p:tgtEl>
                                          <p:spTgt spid="15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54" grpId="2"/>
      <p:bldP build="whole" bldLvl="1" animBg="1" rev="0" advAuto="0" spid="1553" grpId="1"/>
      <p:bldP build="whole" bldLvl="1" animBg="1" rev="0" advAuto="0" spid="1567" grpId="4"/>
      <p:bldP build="whole" bldLvl="1" animBg="1" rev="0" advAuto="0" spid="1566" grpId="3"/>
    </p:bld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1"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572" name="核心技术之一：验证"/>
          <p:cNvSpPr txBox="1"/>
          <p:nvPr/>
        </p:nvSpPr>
        <p:spPr>
          <a:xfrm>
            <a:off x="5977189" y="951954"/>
            <a:ext cx="12577360"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latin typeface="Helvetica"/>
                <a:ea typeface="Helvetica"/>
                <a:cs typeface="Helvetica"/>
                <a:sym typeface="Helvetica"/>
              </a:defRPr>
            </a:lvl1pPr>
          </a:lstStyle>
          <a:p>
            <a:pPr/>
            <a:r>
              <a:t>核心技术之一：验证</a:t>
            </a:r>
          </a:p>
        </p:txBody>
      </p:sp>
      <p:sp>
        <p:nvSpPr>
          <p:cNvPr id="1573" name="Arrow"/>
          <p:cNvSpPr/>
          <p:nvPr/>
        </p:nvSpPr>
        <p:spPr>
          <a:xfrm rot="16200000">
            <a:off x="1896214" y="5194729"/>
            <a:ext cx="2185477" cy="1850656"/>
          </a:xfrm>
          <a:prstGeom prst="rightArrow">
            <a:avLst>
              <a:gd name="adj1" fmla="val 52963"/>
              <a:gd name="adj2" fmla="val 32144"/>
            </a:avLst>
          </a:prstGeom>
          <a:gradFill>
            <a:gsLst>
              <a:gs pos="0">
                <a:srgbClr val="FE5C00"/>
              </a:gs>
              <a:gs pos="100000">
                <a:srgbClr val="FAAE00">
                  <a:alpha val="0"/>
                </a:srgbClr>
              </a:gs>
            </a:gsLst>
            <a:lin ang="10800000"/>
          </a:gradFill>
          <a:ln w="12700">
            <a:miter lim="400000"/>
          </a:ln>
        </p:spPr>
        <p:txBody>
          <a:bodyPr lIns="0" tIns="0" rIns="0" bIns="0" anchor="ctr"/>
          <a:lstStyle/>
          <a:p>
            <a:pPr defTabSz="458611">
              <a:defRPr sz="1400">
                <a:solidFill>
                  <a:srgbClr val="FFFFFF"/>
                </a:solidFill>
                <a:latin typeface="Helvetica Neue Medium"/>
                <a:ea typeface="Helvetica Neue Medium"/>
                <a:cs typeface="Helvetica Neue Medium"/>
                <a:sym typeface="Helvetica Neue Medium"/>
              </a:defRPr>
            </a:pPr>
          </a:p>
        </p:txBody>
      </p:sp>
      <p:sp>
        <p:nvSpPr>
          <p:cNvPr id="1574" name="矩形"/>
          <p:cNvSpPr/>
          <p:nvPr/>
        </p:nvSpPr>
        <p:spPr>
          <a:xfrm>
            <a:off x="1284617" y="3458529"/>
            <a:ext cx="3408671" cy="1257054"/>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lIns="54369" tIns="54369" rIns="54369" bIns="54369" anchor="ctr"/>
          <a:lstStyle>
            <a:lvl1pPr defTabSz="569719">
              <a:lnSpc>
                <a:spcPct val="110000"/>
              </a:lnSpc>
              <a:defRPr sz="4000">
                <a:solidFill>
                  <a:srgbClr val="ED732E"/>
                </a:solidFill>
                <a:latin typeface="Helvetica"/>
                <a:ea typeface="Helvetica"/>
                <a:cs typeface="Helvetica"/>
                <a:sym typeface="Helvetica"/>
              </a:defRPr>
            </a:lvl1pPr>
          </a:lstStyle>
          <a:p>
            <a:pPr/>
            <a:r>
              <a:t>Intent</a:t>
            </a:r>
          </a:p>
        </p:txBody>
      </p:sp>
      <p:sp>
        <p:nvSpPr>
          <p:cNvPr id="1575" name="矩形"/>
          <p:cNvSpPr/>
          <p:nvPr/>
        </p:nvSpPr>
        <p:spPr>
          <a:xfrm>
            <a:off x="1284617" y="7305857"/>
            <a:ext cx="3408671" cy="1257054"/>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lIns="54369" tIns="54369" rIns="54369" bIns="54369" anchor="ctr"/>
          <a:lstStyle>
            <a:lvl1pPr defTabSz="569719">
              <a:lnSpc>
                <a:spcPct val="110000"/>
              </a:lnSpc>
              <a:defRPr sz="4000">
                <a:solidFill>
                  <a:srgbClr val="ED732E"/>
                </a:solidFill>
                <a:latin typeface="Helvetica"/>
                <a:ea typeface="Helvetica"/>
                <a:cs typeface="Helvetica"/>
                <a:sym typeface="Helvetica"/>
              </a:defRPr>
            </a:lvl1pPr>
          </a:lstStyle>
          <a:p>
            <a:pPr/>
            <a:r>
              <a:t>实现</a:t>
            </a:r>
          </a:p>
        </p:txBody>
      </p:sp>
      <p:grpSp>
        <p:nvGrpSpPr>
          <p:cNvPr id="1595" name="Group"/>
          <p:cNvGrpSpPr/>
          <p:nvPr/>
        </p:nvGrpSpPr>
        <p:grpSpPr>
          <a:xfrm>
            <a:off x="7097375" y="8369624"/>
            <a:ext cx="15184609" cy="3446890"/>
            <a:chOff x="0" y="0"/>
            <a:chExt cx="15184608" cy="3446888"/>
          </a:xfrm>
        </p:grpSpPr>
        <p:sp>
          <p:nvSpPr>
            <p:cNvPr id="1576" name="矩形"/>
            <p:cNvSpPr/>
            <p:nvPr/>
          </p:nvSpPr>
          <p:spPr>
            <a:xfrm>
              <a:off x="0" y="828471"/>
              <a:ext cx="3408671" cy="1257053"/>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网络运维</a:t>
              </a:r>
            </a:p>
          </p:txBody>
        </p:sp>
        <p:grpSp>
          <p:nvGrpSpPr>
            <p:cNvPr id="1579" name="Group"/>
            <p:cNvGrpSpPr/>
            <p:nvPr/>
          </p:nvGrpSpPr>
          <p:grpSpPr>
            <a:xfrm>
              <a:off x="4664717" y="0"/>
              <a:ext cx="4813301" cy="1257300"/>
              <a:chOff x="0" y="0"/>
              <a:chExt cx="4813300" cy="1257300"/>
            </a:xfrm>
          </p:grpSpPr>
          <p:sp>
            <p:nvSpPr>
              <p:cNvPr id="1577" name="矩形"/>
              <p:cNvSpPr/>
              <p:nvPr/>
            </p:nvSpPr>
            <p:spPr>
              <a:xfrm>
                <a:off x="0" y="0"/>
                <a:ext cx="4813300"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578" name="核心网检查"/>
              <p:cNvSpPr txBox="1"/>
              <p:nvPr/>
            </p:nvSpPr>
            <p:spPr>
              <a:xfrm>
                <a:off x="329200" y="241137"/>
                <a:ext cx="4193379"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defTabSz="569719">
                  <a:lnSpc>
                    <a:spcPct val="110000"/>
                  </a:lnSpc>
                  <a:defRPr sz="4000">
                    <a:solidFill>
                      <a:srgbClr val="ED732E"/>
                    </a:solidFill>
                    <a:latin typeface="Helvetica"/>
                    <a:ea typeface="Helvetica"/>
                    <a:cs typeface="Helvetica"/>
                    <a:sym typeface="Helvetica"/>
                  </a:defRPr>
                </a:lvl1pPr>
              </a:lstStyle>
              <a:p>
                <a:pPr/>
                <a:r>
                  <a:t>核心网检查</a:t>
                </a:r>
              </a:p>
            </p:txBody>
          </p:sp>
        </p:grpSp>
        <p:grpSp>
          <p:nvGrpSpPr>
            <p:cNvPr id="1582" name="Group"/>
            <p:cNvGrpSpPr/>
            <p:nvPr/>
          </p:nvGrpSpPr>
          <p:grpSpPr>
            <a:xfrm>
              <a:off x="4664717" y="2159000"/>
              <a:ext cx="4813301" cy="1257300"/>
              <a:chOff x="0" y="0"/>
              <a:chExt cx="4813300" cy="1257300"/>
            </a:xfrm>
          </p:grpSpPr>
          <p:sp>
            <p:nvSpPr>
              <p:cNvPr id="1580" name="矩形"/>
              <p:cNvSpPr/>
              <p:nvPr/>
            </p:nvSpPr>
            <p:spPr>
              <a:xfrm>
                <a:off x="0" y="0"/>
                <a:ext cx="4813300"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581" name="IDC 审计"/>
              <p:cNvSpPr txBox="1"/>
              <p:nvPr/>
            </p:nvSpPr>
            <p:spPr>
              <a:xfrm>
                <a:off x="329200" y="241137"/>
                <a:ext cx="4193379"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defTabSz="569719">
                  <a:lnSpc>
                    <a:spcPct val="110000"/>
                  </a:lnSpc>
                  <a:defRPr sz="4000">
                    <a:solidFill>
                      <a:srgbClr val="ED732E"/>
                    </a:solidFill>
                    <a:latin typeface="Helvetica"/>
                    <a:ea typeface="Helvetica"/>
                    <a:cs typeface="Helvetica"/>
                    <a:sym typeface="Helvetica"/>
                  </a:defRPr>
                </a:lvl1pPr>
              </a:lstStyle>
              <a:p>
                <a:pPr/>
                <a:r>
                  <a:t>IDC 审计</a:t>
                </a:r>
              </a:p>
            </p:txBody>
          </p:sp>
        </p:grpSp>
        <p:sp>
          <p:nvSpPr>
            <p:cNvPr id="1583" name="Line"/>
            <p:cNvSpPr/>
            <p:nvPr/>
          </p:nvSpPr>
          <p:spPr>
            <a:xfrm>
              <a:off x="3221168" y="1591164"/>
              <a:ext cx="738590" cy="1"/>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84" name="Line"/>
            <p:cNvSpPr/>
            <p:nvPr/>
          </p:nvSpPr>
          <p:spPr>
            <a:xfrm>
              <a:off x="3938132" y="2965978"/>
              <a:ext cx="702223"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85" name="Line"/>
            <p:cNvSpPr/>
            <p:nvPr/>
          </p:nvSpPr>
          <p:spPr>
            <a:xfrm flipH="1">
              <a:off x="3953225" y="476249"/>
              <a:ext cx="1" cy="2525006"/>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86" name="Line"/>
            <p:cNvSpPr/>
            <p:nvPr/>
          </p:nvSpPr>
          <p:spPr>
            <a:xfrm>
              <a:off x="3925432" y="493465"/>
              <a:ext cx="727623"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87" name="Line"/>
            <p:cNvSpPr/>
            <p:nvPr/>
          </p:nvSpPr>
          <p:spPr>
            <a:xfrm>
              <a:off x="9502380" y="628650"/>
              <a:ext cx="1345361" cy="0"/>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grpSp>
          <p:nvGrpSpPr>
            <p:cNvPr id="1590" name="Group"/>
            <p:cNvGrpSpPr/>
            <p:nvPr/>
          </p:nvGrpSpPr>
          <p:grpSpPr>
            <a:xfrm>
              <a:off x="10552328" y="0"/>
              <a:ext cx="4632281" cy="1257300"/>
              <a:chOff x="0" y="0"/>
              <a:chExt cx="4632280" cy="1257300"/>
            </a:xfrm>
          </p:grpSpPr>
          <p:sp>
            <p:nvSpPr>
              <p:cNvPr id="1588" name="矩形"/>
              <p:cNvSpPr/>
              <p:nvPr/>
            </p:nvSpPr>
            <p:spPr>
              <a:xfrm>
                <a:off x="344420" y="0"/>
                <a:ext cx="3949701"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589" name="形式化验证"/>
              <p:cNvSpPr txBox="1"/>
              <p:nvPr/>
            </p:nvSpPr>
            <p:spPr>
              <a:xfrm>
                <a:off x="0" y="143740"/>
                <a:ext cx="4632281" cy="977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形式化验证</a:t>
                </a:r>
              </a:p>
            </p:txBody>
          </p:sp>
        </p:grpSp>
        <p:sp>
          <p:nvSpPr>
            <p:cNvPr id="1591" name="Line"/>
            <p:cNvSpPr/>
            <p:nvPr/>
          </p:nvSpPr>
          <p:spPr>
            <a:xfrm>
              <a:off x="9502380" y="2818238"/>
              <a:ext cx="1345361"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grpSp>
          <p:nvGrpSpPr>
            <p:cNvPr id="1594" name="Group"/>
            <p:cNvGrpSpPr/>
            <p:nvPr/>
          </p:nvGrpSpPr>
          <p:grpSpPr>
            <a:xfrm>
              <a:off x="10552328" y="2189588"/>
              <a:ext cx="4632281" cy="1257301"/>
              <a:chOff x="0" y="0"/>
              <a:chExt cx="4632280" cy="1257300"/>
            </a:xfrm>
          </p:grpSpPr>
          <p:sp>
            <p:nvSpPr>
              <p:cNvPr id="1592" name="矩形"/>
              <p:cNvSpPr/>
              <p:nvPr/>
            </p:nvSpPr>
            <p:spPr>
              <a:xfrm>
                <a:off x="344420" y="0"/>
                <a:ext cx="3949701"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593" name="配置审计"/>
              <p:cNvSpPr txBox="1"/>
              <p:nvPr/>
            </p:nvSpPr>
            <p:spPr>
              <a:xfrm>
                <a:off x="0" y="143740"/>
                <a:ext cx="4632281" cy="977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配置审计</a:t>
                </a:r>
              </a:p>
            </p:txBody>
          </p:sp>
        </p:grpSp>
      </p:grpSp>
      <p:grpSp>
        <p:nvGrpSpPr>
          <p:cNvPr id="1621" name="Group"/>
          <p:cNvGrpSpPr/>
          <p:nvPr/>
        </p:nvGrpSpPr>
        <p:grpSpPr>
          <a:xfrm>
            <a:off x="7097374" y="2829163"/>
            <a:ext cx="15190528" cy="4608174"/>
            <a:chOff x="0" y="0"/>
            <a:chExt cx="15190526" cy="4608173"/>
          </a:xfrm>
        </p:grpSpPr>
        <p:sp>
          <p:nvSpPr>
            <p:cNvPr id="1596" name="Line"/>
            <p:cNvSpPr/>
            <p:nvPr/>
          </p:nvSpPr>
          <p:spPr>
            <a:xfrm>
              <a:off x="10110961" y="660095"/>
              <a:ext cx="727624"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97" name="Line"/>
            <p:cNvSpPr/>
            <p:nvPr/>
          </p:nvSpPr>
          <p:spPr>
            <a:xfrm>
              <a:off x="9508297" y="3979523"/>
              <a:ext cx="1345361"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598" name="矩形"/>
            <p:cNvSpPr/>
            <p:nvPr/>
          </p:nvSpPr>
          <p:spPr>
            <a:xfrm>
              <a:off x="0" y="1868920"/>
              <a:ext cx="3408671" cy="1257053"/>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网络变更</a:t>
              </a:r>
            </a:p>
          </p:txBody>
        </p:sp>
        <p:grpSp>
          <p:nvGrpSpPr>
            <p:cNvPr id="1601" name="Group"/>
            <p:cNvGrpSpPr/>
            <p:nvPr/>
          </p:nvGrpSpPr>
          <p:grpSpPr>
            <a:xfrm>
              <a:off x="4659603" y="3181732"/>
              <a:ext cx="4813301" cy="1257301"/>
              <a:chOff x="0" y="0"/>
              <a:chExt cx="4813300" cy="1257300"/>
            </a:xfrm>
          </p:grpSpPr>
          <p:sp>
            <p:nvSpPr>
              <p:cNvPr id="1599" name="矩形"/>
              <p:cNvSpPr/>
              <p:nvPr/>
            </p:nvSpPr>
            <p:spPr>
              <a:xfrm>
                <a:off x="0" y="0"/>
                <a:ext cx="4813300"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600" name="变更过程实时校验"/>
              <p:cNvSpPr txBox="1"/>
              <p:nvPr/>
            </p:nvSpPr>
            <p:spPr>
              <a:xfrm>
                <a:off x="329200" y="241137"/>
                <a:ext cx="4193379" cy="8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l" defTabSz="569719">
                  <a:lnSpc>
                    <a:spcPct val="110000"/>
                  </a:lnSpc>
                  <a:defRPr sz="4000">
                    <a:solidFill>
                      <a:srgbClr val="ED732E"/>
                    </a:solidFill>
                    <a:latin typeface="Helvetica"/>
                    <a:ea typeface="Helvetica"/>
                    <a:cs typeface="Helvetica"/>
                    <a:sym typeface="Helvetica"/>
                  </a:defRPr>
                </a:lvl1pPr>
              </a:lstStyle>
              <a:p>
                <a:pPr/>
                <a:r>
                  <a:t>变更过程实时校验</a:t>
                </a:r>
              </a:p>
            </p:txBody>
          </p:sp>
        </p:grpSp>
        <p:grpSp>
          <p:nvGrpSpPr>
            <p:cNvPr id="1604" name="Group"/>
            <p:cNvGrpSpPr/>
            <p:nvPr/>
          </p:nvGrpSpPr>
          <p:grpSpPr>
            <a:xfrm>
              <a:off x="4659121" y="837169"/>
              <a:ext cx="4814265" cy="1257301"/>
              <a:chOff x="0" y="0"/>
              <a:chExt cx="4814263" cy="1257300"/>
            </a:xfrm>
          </p:grpSpPr>
          <p:sp>
            <p:nvSpPr>
              <p:cNvPr id="1602" name="矩形"/>
              <p:cNvSpPr/>
              <p:nvPr/>
            </p:nvSpPr>
            <p:spPr>
              <a:xfrm>
                <a:off x="0" y="8839"/>
                <a:ext cx="4814264" cy="1248462"/>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603" name="变更灰度校验"/>
              <p:cNvSpPr txBox="1"/>
              <p:nvPr/>
            </p:nvSpPr>
            <p:spPr>
              <a:xfrm>
                <a:off x="82943" y="0"/>
                <a:ext cx="4731321" cy="124821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变更灰度校验</a:t>
                </a:r>
              </a:p>
            </p:txBody>
          </p:sp>
        </p:grpSp>
        <p:sp>
          <p:nvSpPr>
            <p:cNvPr id="1605" name="Line"/>
            <p:cNvSpPr/>
            <p:nvPr/>
          </p:nvSpPr>
          <p:spPr>
            <a:xfrm>
              <a:off x="9419397" y="1541895"/>
              <a:ext cx="738590" cy="1"/>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606" name="Line"/>
            <p:cNvSpPr/>
            <p:nvPr/>
          </p:nvSpPr>
          <p:spPr>
            <a:xfrm>
              <a:off x="10136361" y="2396009"/>
              <a:ext cx="702224"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607" name="Line"/>
            <p:cNvSpPr/>
            <p:nvPr/>
          </p:nvSpPr>
          <p:spPr>
            <a:xfrm>
              <a:off x="10151455" y="655580"/>
              <a:ext cx="1" cy="1772631"/>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grpSp>
          <p:nvGrpSpPr>
            <p:cNvPr id="1610" name="Group"/>
            <p:cNvGrpSpPr/>
            <p:nvPr/>
          </p:nvGrpSpPr>
          <p:grpSpPr>
            <a:xfrm>
              <a:off x="10899378" y="0"/>
              <a:ext cx="3950014" cy="1257300"/>
              <a:chOff x="0" y="0"/>
              <a:chExt cx="3950012" cy="1257300"/>
            </a:xfrm>
          </p:grpSpPr>
          <p:sp>
            <p:nvSpPr>
              <p:cNvPr id="1608" name="矩形"/>
              <p:cNvSpPr/>
              <p:nvPr/>
            </p:nvSpPr>
            <p:spPr>
              <a:xfrm>
                <a:off x="0" y="0"/>
                <a:ext cx="3950013"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609" name="形式化验证"/>
              <p:cNvSpPr txBox="1"/>
              <p:nvPr/>
            </p:nvSpPr>
            <p:spPr>
              <a:xfrm>
                <a:off x="120333" y="228600"/>
                <a:ext cx="3715610" cy="8001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形式化验证</a:t>
                </a:r>
              </a:p>
            </p:txBody>
          </p:sp>
        </p:grpSp>
        <p:grpSp>
          <p:nvGrpSpPr>
            <p:cNvPr id="1613" name="Group"/>
            <p:cNvGrpSpPr/>
            <p:nvPr/>
          </p:nvGrpSpPr>
          <p:grpSpPr>
            <a:xfrm>
              <a:off x="10558246" y="3350873"/>
              <a:ext cx="4632281" cy="1257301"/>
              <a:chOff x="0" y="0"/>
              <a:chExt cx="4632280" cy="1257300"/>
            </a:xfrm>
          </p:grpSpPr>
          <p:sp>
            <p:nvSpPr>
              <p:cNvPr id="1611" name="矩形"/>
              <p:cNvSpPr/>
              <p:nvPr/>
            </p:nvSpPr>
            <p:spPr>
              <a:xfrm>
                <a:off x="344420" y="0"/>
                <a:ext cx="3949701"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612" name="变更实时验证"/>
              <p:cNvSpPr txBox="1"/>
              <p:nvPr/>
            </p:nvSpPr>
            <p:spPr>
              <a:xfrm>
                <a:off x="0" y="143740"/>
                <a:ext cx="4632281" cy="977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变更实时验证</a:t>
                </a:r>
              </a:p>
            </p:txBody>
          </p:sp>
        </p:grpSp>
        <p:grpSp>
          <p:nvGrpSpPr>
            <p:cNvPr id="1616" name="Group"/>
            <p:cNvGrpSpPr/>
            <p:nvPr/>
          </p:nvGrpSpPr>
          <p:grpSpPr>
            <a:xfrm>
              <a:off x="10777696" y="1662511"/>
              <a:ext cx="4193380" cy="1257301"/>
              <a:chOff x="0" y="0"/>
              <a:chExt cx="4193378" cy="1257300"/>
            </a:xfrm>
          </p:grpSpPr>
          <p:sp>
            <p:nvSpPr>
              <p:cNvPr id="1614" name="矩形"/>
              <p:cNvSpPr/>
              <p:nvPr/>
            </p:nvSpPr>
            <p:spPr>
              <a:xfrm>
                <a:off x="121839" y="0"/>
                <a:ext cx="3949701" cy="1257300"/>
              </a:xfrm>
              <a:prstGeom prst="rect">
                <a:avLst/>
              </a:prstGeom>
              <a:solidFill>
                <a:srgbClr val="53585F"/>
              </a:solidFill>
              <a:ln w="12700" cap="flat">
                <a:noFill/>
                <a:miter lim="400000"/>
              </a:ln>
              <a:effectLst/>
              <a:extLst>
                <a:ext uri="{C572A759-6A51-4108-AA02-DFA0A04FC94B}">
                  <ma14:wrappingTextBoxFlag xmlns:ma14="http://schemas.microsoft.com/office/mac/drawingml/2011/main" val="1"/>
                </a:ext>
              </a:extLst>
            </p:spPr>
            <p:txBody>
              <a:bodyPr wrap="square" lIns="54369" tIns="54369" rIns="54369" bIns="54369" numCol="1" anchor="ctr">
                <a:noAutofit/>
              </a:bodyPr>
              <a:lstStyle/>
              <a:p>
                <a:pPr algn="l" defTabSz="569719">
                  <a:lnSpc>
                    <a:spcPct val="110000"/>
                  </a:lnSpc>
                  <a:defRPr sz="2000">
                    <a:solidFill>
                      <a:srgbClr val="ED732E"/>
                    </a:solidFill>
                    <a:latin typeface="Helvetica"/>
                    <a:ea typeface="Helvetica"/>
                    <a:cs typeface="Helvetica"/>
                    <a:sym typeface="Helvetica"/>
                  </a:defRPr>
                </a:pPr>
              </a:p>
            </p:txBody>
          </p:sp>
          <p:sp>
            <p:nvSpPr>
              <p:cNvPr id="1615" name="变更仿真测试"/>
              <p:cNvSpPr txBox="1"/>
              <p:nvPr/>
            </p:nvSpPr>
            <p:spPr>
              <a:xfrm>
                <a:off x="0" y="234374"/>
                <a:ext cx="4193379" cy="800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569719">
                  <a:lnSpc>
                    <a:spcPct val="110000"/>
                  </a:lnSpc>
                  <a:defRPr sz="4000">
                    <a:solidFill>
                      <a:srgbClr val="ED732E"/>
                    </a:solidFill>
                    <a:latin typeface="Helvetica"/>
                    <a:ea typeface="Helvetica"/>
                    <a:cs typeface="Helvetica"/>
                    <a:sym typeface="Helvetica"/>
                  </a:defRPr>
                </a:lvl1pPr>
              </a:lstStyle>
              <a:p>
                <a:pPr/>
                <a:r>
                  <a:t>变更仿真测试</a:t>
                </a:r>
              </a:p>
            </p:txBody>
          </p:sp>
        </p:grpSp>
        <p:sp>
          <p:nvSpPr>
            <p:cNvPr id="1617" name="Line"/>
            <p:cNvSpPr/>
            <p:nvPr/>
          </p:nvSpPr>
          <p:spPr>
            <a:xfrm>
              <a:off x="3221168" y="2525969"/>
              <a:ext cx="738590" cy="1"/>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618" name="Line"/>
            <p:cNvSpPr/>
            <p:nvPr/>
          </p:nvSpPr>
          <p:spPr>
            <a:xfrm>
              <a:off x="3938132" y="3900783"/>
              <a:ext cx="702223"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619" name="Line"/>
            <p:cNvSpPr/>
            <p:nvPr/>
          </p:nvSpPr>
          <p:spPr>
            <a:xfrm flipH="1">
              <a:off x="3953225" y="1411054"/>
              <a:ext cx="1" cy="2525005"/>
            </a:xfrm>
            <a:prstGeom prst="line">
              <a:avLst/>
            </a:prstGeom>
            <a:noFill/>
            <a:ln w="76200" cap="flat">
              <a:solidFill>
                <a:srgbClr val="53585F"/>
              </a:solidFill>
              <a:prstDash val="solid"/>
              <a:miter lim="400000"/>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sp>
          <p:nvSpPr>
            <p:cNvPr id="1620" name="Line"/>
            <p:cNvSpPr/>
            <p:nvPr/>
          </p:nvSpPr>
          <p:spPr>
            <a:xfrm>
              <a:off x="3925432" y="1428269"/>
              <a:ext cx="727623" cy="1"/>
            </a:xfrm>
            <a:prstGeom prst="line">
              <a:avLst/>
            </a:prstGeom>
            <a:noFill/>
            <a:ln w="76200" cap="flat">
              <a:solidFill>
                <a:srgbClr val="53585F"/>
              </a:solidFill>
              <a:prstDash val="solid"/>
              <a:miter lim="400000"/>
              <a:tailEnd type="triangle" w="med" len="med"/>
            </a:ln>
            <a:effectLst/>
          </p:spPr>
          <p:txBody>
            <a:bodyPr wrap="square" lIns="0" tIns="0" rIns="0" bIns="0" numCol="1" anchor="ctr">
              <a:noAutofit/>
            </a:bodyPr>
            <a:lstStyle/>
            <a:p>
              <a:pPr defTabSz="1028660">
                <a:defRPr sz="3600">
                  <a:solidFill>
                    <a:srgbClr val="FFFFFF"/>
                  </a:solidFill>
                  <a:latin typeface="Helvetica Neue Medium"/>
                  <a:ea typeface="Helvetica Neue Medium"/>
                  <a:cs typeface="Helvetica Neue Medium"/>
                  <a:sym typeface="Helvetica Neue Medium"/>
                </a:defRPr>
              </a:pPr>
            </a:p>
          </p:txBody>
        </p:sp>
      </p:grpSp>
      <p:sp>
        <p:nvSpPr>
          <p:cNvPr id="1622" name="Line"/>
          <p:cNvSpPr/>
          <p:nvPr/>
        </p:nvSpPr>
        <p:spPr>
          <a:xfrm flipV="1">
            <a:off x="6159499" y="3352800"/>
            <a:ext cx="1" cy="9635262"/>
          </a:xfrm>
          <a:prstGeom prst="line">
            <a:avLst/>
          </a:prstGeom>
          <a:ln w="88900">
            <a:solidFill>
              <a:srgbClr val="000000"/>
            </a:solidFill>
            <a:custDash>
              <a:ds d="200000" sp="200000"/>
            </a:custDash>
            <a:miter lim="400000"/>
          </a:ln>
        </p:spPr>
        <p:txBody>
          <a:bodyPr lIns="50800" tIns="50800" rIns="50800" bIns="50800" anchor="ctr"/>
          <a:lstStyle/>
          <a:p>
            <a:pPr>
              <a:defRPr sz="3200"/>
            </a:pPr>
          </a:p>
        </p:txBody>
      </p:sp>
      <p:sp>
        <p:nvSpPr>
          <p:cNvPr id="1623" name="挑战1：有多准？…"/>
          <p:cNvSpPr txBox="1"/>
          <p:nvPr/>
        </p:nvSpPr>
        <p:spPr>
          <a:xfrm>
            <a:off x="1126560" y="9536876"/>
            <a:ext cx="4144753" cy="1600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4200">
                <a:solidFill>
                  <a:srgbClr val="53585F"/>
                </a:solidFill>
                <a:latin typeface="Helvetica"/>
                <a:ea typeface="Helvetica"/>
                <a:cs typeface="Helvetica"/>
                <a:sym typeface="Helvetica"/>
              </a:defRPr>
            </a:pPr>
            <a:r>
              <a:t>挑战1：有多准？</a:t>
            </a:r>
          </a:p>
          <a:p>
            <a:pPr algn="l">
              <a:defRPr sz="4200">
                <a:solidFill>
                  <a:srgbClr val="53585F"/>
                </a:solidFill>
                <a:latin typeface="Helvetica"/>
                <a:ea typeface="Helvetica"/>
                <a:cs typeface="Helvetica"/>
                <a:sym typeface="Helvetica"/>
              </a:defRPr>
            </a:pPr>
            <a:r>
              <a:t>挑战2：有多快？</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621"/>
                                        </p:tgtEl>
                                        <p:attrNameLst>
                                          <p:attrName>style.visibility</p:attrName>
                                        </p:attrNameLst>
                                      </p:cBhvr>
                                      <p:to>
                                        <p:strVal val="visible"/>
                                      </p:to>
                                    </p:set>
                                    <p:animEffect filter="wipe(left)" transition="in">
                                      <p:cBhvr>
                                        <p:cTn id="7" dur="1000"/>
                                        <p:tgtEl>
                                          <p:spTgt spid="162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2" fill="hold">
                                  <p:stCondLst>
                                    <p:cond delay="0"/>
                                  </p:stCondLst>
                                  <p:iterate type="el" backwards="0">
                                    <p:tmAbs val="0"/>
                                  </p:iterate>
                                  <p:childTnLst>
                                    <p:set>
                                      <p:cBhvr>
                                        <p:cTn id="11" fill="hold"/>
                                        <p:tgtEl>
                                          <p:spTgt spid="1595"/>
                                        </p:tgtEl>
                                        <p:attrNameLst>
                                          <p:attrName>style.visibility</p:attrName>
                                        </p:attrNameLst>
                                      </p:cBhvr>
                                      <p:to>
                                        <p:strVal val="visible"/>
                                      </p:to>
                                    </p:set>
                                    <p:animEffect filter="wipe(left)" transition="in">
                                      <p:cBhvr>
                                        <p:cTn id="12" dur="1000"/>
                                        <p:tgtEl>
                                          <p:spTgt spid="15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21" grpId="1"/>
      <p:bldP build="whole" bldLvl="1" animBg="1" rev="0" advAuto="0" spid="1595" grpId="2"/>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7" name="Rectangle"/>
          <p:cNvSpPr/>
          <p:nvPr/>
        </p:nvSpPr>
        <p:spPr>
          <a:xfrm>
            <a:off x="511322" y="163922"/>
            <a:ext cx="5070479" cy="1440967"/>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pic>
        <p:nvPicPr>
          <p:cNvPr id="1628" name="InsidePacket-image.jpg" descr="InsidePacket-image.jpg"/>
          <p:cNvPicPr>
            <a:picLocks noChangeAspect="1"/>
          </p:cNvPicPr>
          <p:nvPr/>
        </p:nvPicPr>
        <p:blipFill>
          <a:blip r:embed="rId2">
            <a:extLst/>
          </a:blip>
          <a:stretch>
            <a:fillRect/>
          </a:stretch>
        </p:blipFill>
        <p:spPr>
          <a:xfrm>
            <a:off x="-6027504" y="0"/>
            <a:ext cx="23929871" cy="13716000"/>
          </a:xfrm>
          <a:prstGeom prst="rect">
            <a:avLst/>
          </a:prstGeom>
          <a:ln w="12700">
            <a:miter lim="400000"/>
          </a:ln>
        </p:spPr>
      </p:pic>
      <p:sp>
        <p:nvSpPr>
          <p:cNvPr id="1629" name="Rectangle"/>
          <p:cNvSpPr/>
          <p:nvPr/>
        </p:nvSpPr>
        <p:spPr>
          <a:xfrm>
            <a:off x="7908675" y="-267878"/>
            <a:ext cx="16719256" cy="14886558"/>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1630" name="目录"/>
          <p:cNvSpPr txBox="1"/>
          <p:nvPr/>
        </p:nvSpPr>
        <p:spPr>
          <a:xfrm>
            <a:off x="2402948" y="5348882"/>
            <a:ext cx="2349501" cy="1663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800">
                <a:solidFill>
                  <a:srgbClr val="DCDEE0"/>
                </a:solidFill>
                <a:latin typeface="Helvetica"/>
                <a:ea typeface="Helvetica"/>
                <a:cs typeface="Helvetica"/>
                <a:sym typeface="Helvetica"/>
              </a:defRPr>
            </a:lvl1pPr>
          </a:lstStyle>
          <a:p>
            <a:pPr/>
            <a:r>
              <a:t>目录</a:t>
            </a:r>
          </a:p>
        </p:txBody>
      </p:sp>
      <p:sp>
        <p:nvSpPr>
          <p:cNvPr id="1631" name="文本框 1"/>
          <p:cNvSpPr txBox="1"/>
          <p:nvPr/>
        </p:nvSpPr>
        <p:spPr>
          <a:xfrm>
            <a:off x="9885637" y="2278415"/>
            <a:ext cx="1056611"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01</a:t>
            </a:r>
          </a:p>
        </p:txBody>
      </p:sp>
      <p:sp>
        <p:nvSpPr>
          <p:cNvPr id="1632" name="IT基础设施云化"/>
          <p:cNvSpPr txBox="1"/>
          <p:nvPr/>
        </p:nvSpPr>
        <p:spPr>
          <a:xfrm>
            <a:off x="11057483" y="2356868"/>
            <a:ext cx="7689145" cy="945446"/>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复杂的云网络基础设施规划</a:t>
            </a:r>
          </a:p>
        </p:txBody>
      </p:sp>
      <p:sp>
        <p:nvSpPr>
          <p:cNvPr id="1633" name="文本框 1"/>
          <p:cNvSpPr txBox="1"/>
          <p:nvPr/>
        </p:nvSpPr>
        <p:spPr>
          <a:xfrm>
            <a:off x="9885636" y="4549923"/>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02</a:t>
            </a:r>
          </a:p>
        </p:txBody>
      </p:sp>
      <p:sp>
        <p:nvSpPr>
          <p:cNvPr id="1634" name="IT基础设施云化"/>
          <p:cNvSpPr txBox="1"/>
          <p:nvPr/>
        </p:nvSpPr>
        <p:spPr>
          <a:xfrm>
            <a:off x="11057482" y="4628376"/>
            <a:ext cx="7195532"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基于 IBN 思想的网络规划</a:t>
            </a:r>
          </a:p>
        </p:txBody>
      </p:sp>
      <p:sp>
        <p:nvSpPr>
          <p:cNvPr id="1635" name="文本框 1"/>
          <p:cNvSpPr txBox="1"/>
          <p:nvPr/>
        </p:nvSpPr>
        <p:spPr>
          <a:xfrm>
            <a:off x="9911036" y="6707130"/>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chemeClr val="accent3">
                    <a:satOff val="18648"/>
                    <a:lumOff val="5971"/>
                  </a:schemeClr>
                </a:solidFill>
                <a:latin typeface="Helvetica"/>
                <a:ea typeface="Helvetica"/>
                <a:cs typeface="Helvetica"/>
                <a:sym typeface="Helvetica"/>
              </a:defRPr>
            </a:lvl1pPr>
          </a:lstStyle>
          <a:p>
            <a:pPr/>
            <a:r>
              <a:t>03</a:t>
            </a:r>
          </a:p>
        </p:txBody>
      </p:sp>
      <p:sp>
        <p:nvSpPr>
          <p:cNvPr id="1636" name="IT基础设施云化"/>
          <p:cNvSpPr txBox="1"/>
          <p:nvPr/>
        </p:nvSpPr>
        <p:spPr>
          <a:xfrm>
            <a:off x="11082882" y="6760184"/>
            <a:ext cx="578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chemeClr val="accent3">
                    <a:satOff val="18648"/>
                    <a:lumOff val="5971"/>
                  </a:schemeClr>
                </a:solidFill>
                <a:latin typeface="Helvetica"/>
                <a:ea typeface="Helvetica"/>
                <a:cs typeface="Helvetica"/>
                <a:sym typeface="Helvetica"/>
              </a:defRPr>
            </a:lvl1pPr>
          </a:lstStyle>
          <a:p>
            <a:pPr/>
            <a:r>
              <a:t>具体例子：网络验证</a:t>
            </a:r>
          </a:p>
        </p:txBody>
      </p:sp>
      <p:sp>
        <p:nvSpPr>
          <p:cNvPr id="1637" name="文本框 1"/>
          <p:cNvSpPr txBox="1"/>
          <p:nvPr/>
        </p:nvSpPr>
        <p:spPr>
          <a:xfrm>
            <a:off x="9911036" y="9004038"/>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04</a:t>
            </a:r>
          </a:p>
        </p:txBody>
      </p:sp>
      <p:sp>
        <p:nvSpPr>
          <p:cNvPr id="1638" name="IT基础设施云化"/>
          <p:cNvSpPr txBox="1"/>
          <p:nvPr/>
        </p:nvSpPr>
        <p:spPr>
          <a:xfrm>
            <a:off x="11082882" y="9057092"/>
            <a:ext cx="705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更多的方向和未来的思考</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5" name="Image" descr="Image"/>
          <p:cNvPicPr>
            <a:picLocks noChangeAspect="1"/>
          </p:cNvPicPr>
          <p:nvPr/>
        </p:nvPicPr>
        <p:blipFill>
          <a:blip r:embed="rId2">
            <a:extLst/>
          </a:blip>
          <a:stretch>
            <a:fillRect/>
          </a:stretch>
        </p:blipFill>
        <p:spPr>
          <a:xfrm>
            <a:off x="1381549" y="3505192"/>
            <a:ext cx="2159001" cy="1409701"/>
          </a:xfrm>
          <a:prstGeom prst="rect">
            <a:avLst/>
          </a:prstGeom>
          <a:ln w="12700">
            <a:miter lim="400000"/>
          </a:ln>
        </p:spPr>
      </p:pic>
      <p:pic>
        <p:nvPicPr>
          <p:cNvPr id="356" name="440px-AutoNaviLogo.png" descr="440px-AutoNaviLogo.png"/>
          <p:cNvPicPr>
            <a:picLocks noChangeAspect="1"/>
          </p:cNvPicPr>
          <p:nvPr/>
        </p:nvPicPr>
        <p:blipFill>
          <a:blip r:embed="rId3">
            <a:extLst/>
          </a:blip>
          <a:stretch>
            <a:fillRect/>
          </a:stretch>
        </p:blipFill>
        <p:spPr>
          <a:xfrm>
            <a:off x="1145875" y="5154902"/>
            <a:ext cx="2512604" cy="828018"/>
          </a:xfrm>
          <a:prstGeom prst="rect">
            <a:avLst/>
          </a:prstGeom>
          <a:ln w="12700">
            <a:miter lim="400000"/>
          </a:ln>
        </p:spPr>
      </p:pic>
      <p:pic>
        <p:nvPicPr>
          <p:cNvPr id="357" name="tmall-logo-5DC44BDDFC-seeklogo.com.png" descr="tmall-logo-5DC44BDDFC-seeklogo.com.png"/>
          <p:cNvPicPr>
            <a:picLocks noChangeAspect="1"/>
          </p:cNvPicPr>
          <p:nvPr/>
        </p:nvPicPr>
        <p:blipFill>
          <a:blip r:embed="rId4">
            <a:extLst/>
          </a:blip>
          <a:stretch>
            <a:fillRect/>
          </a:stretch>
        </p:blipFill>
        <p:spPr>
          <a:xfrm>
            <a:off x="1852938" y="6224285"/>
            <a:ext cx="1504379" cy="1168401"/>
          </a:xfrm>
          <a:prstGeom prst="rect">
            <a:avLst/>
          </a:prstGeom>
          <a:ln w="12700">
            <a:miter lim="400000"/>
          </a:ln>
        </p:spPr>
      </p:pic>
      <p:pic>
        <p:nvPicPr>
          <p:cNvPr id="358" name="892967.png" descr="892967.png"/>
          <p:cNvPicPr>
            <a:picLocks noChangeAspect="1"/>
          </p:cNvPicPr>
          <p:nvPr/>
        </p:nvPicPr>
        <p:blipFill>
          <a:blip r:embed="rId5">
            <a:extLst/>
          </a:blip>
          <a:stretch>
            <a:fillRect/>
          </a:stretch>
        </p:blipFill>
        <p:spPr>
          <a:xfrm>
            <a:off x="1348825" y="7626350"/>
            <a:ext cx="2512604" cy="1773898"/>
          </a:xfrm>
          <a:prstGeom prst="rect">
            <a:avLst/>
          </a:prstGeom>
          <a:ln w="12700">
            <a:miter lim="400000"/>
          </a:ln>
        </p:spPr>
      </p:pic>
      <p:sp>
        <p:nvSpPr>
          <p:cNvPr id="359"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360"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361"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362"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40"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641" name="Network configuration verification in Alibaba"/>
          <p:cNvSpPr txBox="1"/>
          <p:nvPr/>
        </p:nvSpPr>
        <p:spPr>
          <a:xfrm>
            <a:off x="772820" y="765198"/>
            <a:ext cx="16425315"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Network configuration verification in Alibaba</a:t>
            </a:r>
          </a:p>
        </p:txBody>
      </p:sp>
      <p:pic>
        <p:nvPicPr>
          <p:cNvPr id="1642" name="pngguru.com (1).png" descr="pngguru.com (1).png"/>
          <p:cNvPicPr>
            <a:picLocks noChangeAspect="1"/>
          </p:cNvPicPr>
          <p:nvPr/>
        </p:nvPicPr>
        <p:blipFill>
          <a:blip r:embed="rId4">
            <a:extLst/>
          </a:blip>
          <a:stretch>
            <a:fillRect/>
          </a:stretch>
        </p:blipFill>
        <p:spPr>
          <a:xfrm>
            <a:off x="9849383" y="2510927"/>
            <a:ext cx="5371034" cy="4005271"/>
          </a:xfrm>
          <a:prstGeom prst="rect">
            <a:avLst/>
          </a:prstGeom>
          <a:ln w="12700">
            <a:miter lim="400000"/>
          </a:ln>
        </p:spPr>
      </p:pic>
      <p:sp>
        <p:nvSpPr>
          <p:cNvPr id="1643" name="Monkey King: Fire &amp; Golden Eye…"/>
          <p:cNvSpPr txBox="1"/>
          <p:nvPr/>
        </p:nvSpPr>
        <p:spPr>
          <a:xfrm>
            <a:off x="8342757" y="6248396"/>
            <a:ext cx="7698485" cy="13208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rPr b="1">
                <a:latin typeface="Helvetica"/>
                <a:ea typeface="Helvetica"/>
                <a:cs typeface="Helvetica"/>
                <a:sym typeface="Helvetica"/>
              </a:rPr>
              <a:t>Monkey King: </a:t>
            </a:r>
            <a:r>
              <a:t>Fire &amp; Golden Eye</a:t>
            </a:r>
          </a:p>
          <a:p>
            <a:pPr>
              <a:defRPr sz="4000"/>
            </a:pPr>
            <a:r>
              <a:t>(The ability to see the truth)</a:t>
            </a:r>
          </a:p>
        </p:txBody>
      </p:sp>
      <p:sp>
        <p:nvSpPr>
          <p:cNvPr id="1644" name="火眼 金睛"/>
          <p:cNvSpPr txBox="1"/>
          <p:nvPr/>
        </p:nvSpPr>
        <p:spPr>
          <a:xfrm>
            <a:off x="11019650" y="7739224"/>
            <a:ext cx="3132100" cy="1092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5600"/>
            </a:pPr>
            <a:r>
              <a:rPr>
                <a:solidFill>
                  <a:schemeClr val="accent5"/>
                </a:solidFill>
              </a:rPr>
              <a:t>火眼</a:t>
            </a:r>
            <a:r>
              <a:rPr sz="4900">
                <a:solidFill>
                  <a:schemeClr val="accent5"/>
                </a:solidFill>
              </a:rPr>
              <a:t> </a:t>
            </a:r>
            <a:r>
              <a:rPr>
                <a:solidFill>
                  <a:srgbClr val="D6A841"/>
                </a:solidFill>
              </a:rPr>
              <a:t>金睛</a:t>
            </a:r>
          </a:p>
        </p:txBody>
      </p:sp>
      <p:sp>
        <p:nvSpPr>
          <p:cNvPr id="1645" name="Hoyan (火眼)…"/>
          <p:cNvSpPr txBox="1"/>
          <p:nvPr/>
        </p:nvSpPr>
        <p:spPr>
          <a:xfrm>
            <a:off x="715325" y="9582085"/>
            <a:ext cx="8678132" cy="212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200">
                <a:solidFill>
                  <a:schemeClr val="accent5"/>
                </a:solidFill>
                <a:latin typeface="Helvetica"/>
                <a:ea typeface="Helvetica"/>
                <a:cs typeface="Helvetica"/>
                <a:sym typeface="Helvetica"/>
              </a:defRPr>
            </a:pPr>
            <a:r>
              <a:t>Hoyan (火眼)</a:t>
            </a:r>
          </a:p>
          <a:p>
            <a:pPr>
              <a:defRPr b="1" sz="4200">
                <a:solidFill>
                  <a:schemeClr val="accent5"/>
                </a:solidFill>
                <a:latin typeface="Helvetica"/>
                <a:ea typeface="Helvetica"/>
                <a:cs typeface="Helvetica"/>
                <a:sym typeface="Helvetica"/>
              </a:defRPr>
            </a:pPr>
            <a:r>
              <a:t>Routing configuration verification</a:t>
            </a:r>
          </a:p>
          <a:p>
            <a:pPr>
              <a:defRPr b="1" sz="4200">
                <a:solidFill>
                  <a:schemeClr val="accent5"/>
                </a:solidFill>
                <a:latin typeface="Helvetica"/>
                <a:ea typeface="Helvetica"/>
                <a:cs typeface="Helvetica"/>
                <a:sym typeface="Helvetica"/>
              </a:defRPr>
            </a:pPr>
            <a:r>
              <a:t>[ACM SIGCOMM’20]</a:t>
            </a:r>
          </a:p>
        </p:txBody>
      </p:sp>
      <p:sp>
        <p:nvSpPr>
          <p:cNvPr id="1646" name="Jinjing (金睛)…"/>
          <p:cNvSpPr txBox="1"/>
          <p:nvPr/>
        </p:nvSpPr>
        <p:spPr>
          <a:xfrm>
            <a:off x="15766341" y="9582085"/>
            <a:ext cx="7079755" cy="212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200">
                <a:solidFill>
                  <a:srgbClr val="D6A841"/>
                </a:solidFill>
                <a:latin typeface="Helvetica"/>
                <a:ea typeface="Helvetica"/>
                <a:cs typeface="Helvetica"/>
                <a:sym typeface="Helvetica"/>
              </a:defRPr>
            </a:pPr>
            <a:r>
              <a:t>Jinjing (金睛)</a:t>
            </a:r>
          </a:p>
          <a:p>
            <a:pPr>
              <a:defRPr b="1" sz="4200">
                <a:solidFill>
                  <a:srgbClr val="D6A841"/>
                </a:solidFill>
                <a:latin typeface="Helvetica"/>
                <a:ea typeface="Helvetica"/>
                <a:cs typeface="Helvetica"/>
                <a:sym typeface="Helvetica"/>
              </a:defRPr>
            </a:pPr>
            <a:r>
              <a:t>In-Network ACL verification</a:t>
            </a:r>
          </a:p>
          <a:p>
            <a:pPr>
              <a:defRPr b="1" sz="4200">
                <a:solidFill>
                  <a:srgbClr val="D6A841"/>
                </a:solidFill>
                <a:latin typeface="Helvetica"/>
                <a:ea typeface="Helvetica"/>
                <a:cs typeface="Helvetica"/>
                <a:sym typeface="Helvetica"/>
              </a:defRPr>
            </a:pPr>
            <a:r>
              <a:t>[ACM SIGCOMM’19]</a:t>
            </a:r>
          </a:p>
        </p:txBody>
      </p:sp>
      <p:sp>
        <p:nvSpPr>
          <p:cNvPr id="1647" name="Line"/>
          <p:cNvSpPr/>
          <p:nvPr/>
        </p:nvSpPr>
        <p:spPr>
          <a:xfrm>
            <a:off x="12621616" y="8907227"/>
            <a:ext cx="1620197" cy="1"/>
          </a:xfrm>
          <a:prstGeom prst="line">
            <a:avLst/>
          </a:prstGeom>
          <a:ln w="63500">
            <a:solidFill>
              <a:srgbClr val="D6A841"/>
            </a:solidFill>
            <a:miter lim="400000"/>
          </a:ln>
        </p:spPr>
        <p:txBody>
          <a:bodyPr lIns="50800" tIns="50800" rIns="50800" bIns="50800" anchor="ctr"/>
          <a:lstStyle/>
          <a:p>
            <a:pPr>
              <a:defRPr sz="3200"/>
            </a:pPr>
          </a:p>
        </p:txBody>
      </p:sp>
      <p:sp>
        <p:nvSpPr>
          <p:cNvPr id="1648" name="Line"/>
          <p:cNvSpPr/>
          <p:nvPr/>
        </p:nvSpPr>
        <p:spPr>
          <a:xfrm>
            <a:off x="11006035" y="8907227"/>
            <a:ext cx="1620197" cy="1"/>
          </a:xfrm>
          <a:prstGeom prst="line">
            <a:avLst/>
          </a:prstGeom>
          <a:ln w="63500">
            <a:solidFill>
              <a:schemeClr val="accent5"/>
            </a:solidFill>
            <a:miter lim="400000"/>
          </a:ln>
        </p:spPr>
        <p:txBody>
          <a:bodyPr lIns="50800" tIns="50800" rIns="50800" bIns="50800" anchor="ctr"/>
          <a:lstStyle/>
          <a:p>
            <a:pPr>
              <a:defRPr sz="3200"/>
            </a:pPr>
          </a:p>
        </p:txBody>
      </p:sp>
      <p:sp>
        <p:nvSpPr>
          <p:cNvPr id="1656" name="Connection Line"/>
          <p:cNvSpPr/>
          <p:nvPr/>
        </p:nvSpPr>
        <p:spPr>
          <a:xfrm>
            <a:off x="9472106" y="8931392"/>
            <a:ext cx="1887099" cy="1782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046" y="13531"/>
                  <a:pt x="12846" y="20731"/>
                  <a:pt x="0" y="21600"/>
                </a:cubicBezTo>
              </a:path>
            </a:pathLst>
          </a:custGeom>
          <a:ln w="63500">
            <a:solidFill>
              <a:schemeClr val="accent5"/>
            </a:solidFill>
            <a:miter lim="400000"/>
            <a:tailEnd type="arrow"/>
          </a:ln>
        </p:spPr>
        <p:txBody>
          <a:bodyPr/>
          <a:lstStyle/>
          <a:p>
            <a:pPr/>
          </a:p>
        </p:txBody>
      </p:sp>
      <p:sp>
        <p:nvSpPr>
          <p:cNvPr id="1657" name="Connection Line"/>
          <p:cNvSpPr/>
          <p:nvPr/>
        </p:nvSpPr>
        <p:spPr>
          <a:xfrm>
            <a:off x="13765167" y="8913691"/>
            <a:ext cx="1875659" cy="1850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8590" y="20371"/>
                  <a:pt x="1390" y="13171"/>
                  <a:pt x="0" y="0"/>
                </a:cubicBezTo>
              </a:path>
            </a:pathLst>
          </a:custGeom>
          <a:ln w="63500">
            <a:solidFill>
              <a:srgbClr val="D6A841"/>
            </a:solidFill>
            <a:miter lim="400000"/>
            <a:headEnd type="arrow"/>
          </a:ln>
        </p:spPr>
        <p:txBody>
          <a:bodyPr/>
          <a:lstStyle/>
          <a:p>
            <a:pPr/>
          </a:p>
        </p:txBody>
      </p:sp>
      <p:grpSp>
        <p:nvGrpSpPr>
          <p:cNvPr id="1653" name="Group"/>
          <p:cNvGrpSpPr/>
          <p:nvPr/>
        </p:nvGrpSpPr>
        <p:grpSpPr>
          <a:xfrm>
            <a:off x="11356374" y="9001445"/>
            <a:ext cx="2347530" cy="3232699"/>
            <a:chOff x="0" y="0"/>
            <a:chExt cx="2347529" cy="3232698"/>
          </a:xfrm>
        </p:grpSpPr>
        <p:pic>
          <p:nvPicPr>
            <p:cNvPr id="1651" name="huoyan.png" descr="huoyan.png"/>
            <p:cNvPicPr>
              <a:picLocks noChangeAspect="1"/>
            </p:cNvPicPr>
            <p:nvPr/>
          </p:nvPicPr>
          <p:blipFill>
            <a:blip r:embed="rId5">
              <a:extLst/>
            </a:blip>
            <a:stretch>
              <a:fillRect/>
            </a:stretch>
          </p:blipFill>
          <p:spPr>
            <a:xfrm>
              <a:off x="174046" y="0"/>
              <a:ext cx="2011905" cy="3041763"/>
            </a:xfrm>
            <a:prstGeom prst="rect">
              <a:avLst/>
            </a:prstGeom>
            <a:ln w="12700" cap="flat">
              <a:noFill/>
              <a:miter lim="400000"/>
            </a:ln>
            <a:effectLst/>
          </p:spPr>
        </p:pic>
        <p:sp>
          <p:nvSpPr>
            <p:cNvPr id="1652" name="Rectangle"/>
            <p:cNvSpPr/>
            <p:nvPr/>
          </p:nvSpPr>
          <p:spPr>
            <a:xfrm>
              <a:off x="0" y="2042811"/>
              <a:ext cx="2347530" cy="1189888"/>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3200">
                  <a:solidFill>
                    <a:srgbClr val="FFFFFF"/>
                  </a:solidFill>
                </a:defRPr>
              </a:pPr>
            </a:p>
          </p:txBody>
        </p:sp>
      </p:grpSp>
      <p:pic>
        <p:nvPicPr>
          <p:cNvPr id="1654" name="截屏2022-10-11 上午9.13.00.png" descr="截屏2022-10-11 上午9.13.00.png"/>
          <p:cNvPicPr>
            <a:picLocks noChangeAspect="1"/>
          </p:cNvPicPr>
          <p:nvPr/>
        </p:nvPicPr>
        <p:blipFill>
          <a:blip r:embed="rId6">
            <a:extLst/>
          </a:blip>
          <a:stretch>
            <a:fillRect/>
          </a:stretch>
        </p:blipFill>
        <p:spPr>
          <a:xfrm>
            <a:off x="16252535" y="7195677"/>
            <a:ext cx="7799129" cy="2179295"/>
          </a:xfrm>
          <a:prstGeom prst="rect">
            <a:avLst/>
          </a:prstGeom>
          <a:ln w="12700">
            <a:miter lim="400000"/>
          </a:ln>
        </p:spPr>
      </p:pic>
      <p:pic>
        <p:nvPicPr>
          <p:cNvPr id="1655" name="截屏2022-10-11 上午9.13.49.png" descr="截屏2022-10-11 上午9.13.49.png"/>
          <p:cNvPicPr>
            <a:picLocks noChangeAspect="1"/>
          </p:cNvPicPr>
          <p:nvPr/>
        </p:nvPicPr>
        <p:blipFill>
          <a:blip r:embed="rId7">
            <a:extLst/>
          </a:blip>
          <a:stretch>
            <a:fillRect/>
          </a:stretch>
        </p:blipFill>
        <p:spPr>
          <a:xfrm>
            <a:off x="337202" y="7224874"/>
            <a:ext cx="8024073" cy="2120901"/>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1"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1662"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663"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664"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1665"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1666"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667"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1668"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grpSp>
        <p:nvGrpSpPr>
          <p:cNvPr id="1671" name="Group"/>
          <p:cNvGrpSpPr/>
          <p:nvPr/>
        </p:nvGrpSpPr>
        <p:grpSpPr>
          <a:xfrm>
            <a:off x="2984354" y="8916489"/>
            <a:ext cx="5657571" cy="739503"/>
            <a:chOff x="0" y="0"/>
            <a:chExt cx="5657570" cy="739501"/>
          </a:xfrm>
        </p:grpSpPr>
        <p:sp>
          <p:nvSpPr>
            <p:cNvPr id="1669" name="Line"/>
            <p:cNvSpPr/>
            <p:nvPr/>
          </p:nvSpPr>
          <p:spPr>
            <a:xfrm flipH="1" flipV="1">
              <a:off x="0" y="0"/>
              <a:ext cx="5657571" cy="1"/>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pPr>
                <a:defRPr sz="3200"/>
              </a:pPr>
            </a:p>
          </p:txBody>
        </p:sp>
        <p:sp>
          <p:nvSpPr>
            <p:cNvPr id="1670" name="Result"/>
            <p:cNvSpPr txBox="1"/>
            <p:nvPr/>
          </p:nvSpPr>
          <p:spPr>
            <a:xfrm>
              <a:off x="2030476" y="2901"/>
              <a:ext cx="1596619"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200"/>
              </a:lvl1pPr>
            </a:lstStyle>
            <a:p>
              <a:pPr/>
              <a:r>
                <a:t>Result</a:t>
              </a:r>
            </a:p>
          </p:txBody>
        </p:sp>
      </p:grpSp>
      <p:grpSp>
        <p:nvGrpSpPr>
          <p:cNvPr id="1674" name="Group"/>
          <p:cNvGrpSpPr/>
          <p:nvPr/>
        </p:nvGrpSpPr>
        <p:grpSpPr>
          <a:xfrm>
            <a:off x="2994575" y="7742844"/>
            <a:ext cx="5662529" cy="796814"/>
            <a:chOff x="0" y="0"/>
            <a:chExt cx="5662528" cy="796812"/>
          </a:xfrm>
        </p:grpSpPr>
        <p:sp>
          <p:nvSpPr>
            <p:cNvPr id="1672" name="Line"/>
            <p:cNvSpPr/>
            <p:nvPr/>
          </p:nvSpPr>
          <p:spPr>
            <a:xfrm>
              <a:off x="0" y="796812"/>
              <a:ext cx="5662528" cy="1"/>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pPr>
                <a:defRPr sz="3200"/>
              </a:pPr>
            </a:p>
          </p:txBody>
        </p:sp>
        <p:sp>
          <p:nvSpPr>
            <p:cNvPr id="1673" name="Verification Query"/>
            <p:cNvSpPr txBox="1"/>
            <p:nvPr/>
          </p:nvSpPr>
          <p:spPr>
            <a:xfrm>
              <a:off x="194617" y="0"/>
              <a:ext cx="4333495"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200"/>
              </a:lvl1pPr>
            </a:lstStyle>
            <a:p>
              <a:pPr/>
              <a:r>
                <a:t>Verification Query</a:t>
              </a:r>
            </a:p>
          </p:txBody>
        </p:sp>
      </p:grpSp>
      <p:sp>
        <p:nvSpPr>
          <p:cNvPr id="1675"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1676"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1677"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1678"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1679"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1680"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1681"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1682"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1684"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674"/>
                                        </p:tgtEl>
                                        <p:attrNameLst>
                                          <p:attrName>style.visibility</p:attrName>
                                        </p:attrNameLst>
                                      </p:cBhvr>
                                      <p:to>
                                        <p:strVal val="visible"/>
                                      </p:to>
                                    </p:set>
                                    <p:animEffect filter="wipe(left)" transition="in">
                                      <p:cBhvr>
                                        <p:cTn id="7" dur="1000"/>
                                        <p:tgtEl>
                                          <p:spTgt spid="1674"/>
                                        </p:tgtEl>
                                      </p:cBhvr>
                                    </p:animEffect>
                                  </p:childTnLst>
                                </p:cTn>
                              </p:par>
                            </p:childTnLst>
                          </p:cTn>
                        </p:par>
                        <p:par>
                          <p:cTn id="8" fill="hold">
                            <p:stCondLst>
                              <p:cond delay="1000"/>
                            </p:stCondLst>
                            <p:childTnLst>
                              <p:par>
                                <p:cTn id="9" presetClass="entr" nodeType="afterEffect" presetSubtype="8" presetID="22" grpId="2" fill="hold">
                                  <p:stCondLst>
                                    <p:cond delay="0"/>
                                  </p:stCondLst>
                                  <p:iterate type="el" backwards="0">
                                    <p:tmAbs val="0"/>
                                  </p:iterate>
                                  <p:childTnLst>
                                    <p:set>
                                      <p:cBhvr>
                                        <p:cTn id="10" fill="hold"/>
                                        <p:tgtEl>
                                          <p:spTgt spid="1668"/>
                                        </p:tgtEl>
                                        <p:attrNameLst>
                                          <p:attrName>style.visibility</p:attrName>
                                        </p:attrNameLst>
                                      </p:cBhvr>
                                      <p:to>
                                        <p:strVal val="visible"/>
                                      </p:to>
                                    </p:set>
                                    <p:animEffect filter="wipe(left)" transition="in">
                                      <p:cBhvr>
                                        <p:cTn id="11" dur="1000"/>
                                        <p:tgtEl>
                                          <p:spTgt spid="1668"/>
                                        </p:tgtEl>
                                      </p:cBhvr>
                                    </p:animEffect>
                                  </p:childTnLst>
                                </p:cTn>
                              </p:par>
                            </p:childTnLst>
                          </p:cTn>
                        </p:par>
                        <p:par>
                          <p:cTn id="12" fill="hold">
                            <p:stCondLst>
                              <p:cond delay="2000"/>
                            </p:stCondLst>
                            <p:childTnLst>
                              <p:par>
                                <p:cTn id="13" presetClass="entr" nodeType="afterEffect" presetSubtype="8" presetID="22" grpId="3" fill="hold">
                                  <p:stCondLst>
                                    <p:cond delay="0"/>
                                  </p:stCondLst>
                                  <p:iterate type="el" backwards="0">
                                    <p:tmAbs val="0"/>
                                  </p:iterate>
                                  <p:childTnLst>
                                    <p:set>
                                      <p:cBhvr>
                                        <p:cTn id="14" fill="hold"/>
                                        <p:tgtEl>
                                          <p:spTgt spid="1680"/>
                                        </p:tgtEl>
                                        <p:attrNameLst>
                                          <p:attrName>style.visibility</p:attrName>
                                        </p:attrNameLst>
                                      </p:cBhvr>
                                      <p:to>
                                        <p:strVal val="visible"/>
                                      </p:to>
                                    </p:set>
                                    <p:animEffect filter="wipe(left)" transition="in">
                                      <p:cBhvr>
                                        <p:cTn id="15" dur="1000"/>
                                        <p:tgtEl>
                                          <p:spTgt spid="1680"/>
                                        </p:tgtEl>
                                      </p:cBhvr>
                                    </p:animEffect>
                                  </p:childTnLst>
                                </p:cTn>
                              </p:par>
                            </p:childTnLst>
                          </p:cTn>
                        </p:par>
                        <p:par>
                          <p:cTn id="16" fill="hold">
                            <p:stCondLst>
                              <p:cond delay="3000"/>
                            </p:stCondLst>
                            <p:childTnLst>
                              <p:par>
                                <p:cTn id="17" presetClass="entr" nodeType="afterEffect" presetSubtype="8" presetID="22" grpId="4" fill="hold">
                                  <p:stCondLst>
                                    <p:cond delay="0"/>
                                  </p:stCondLst>
                                  <p:iterate type="el" backwards="0">
                                    <p:tmAbs val="0"/>
                                  </p:iterate>
                                  <p:childTnLst>
                                    <p:set>
                                      <p:cBhvr>
                                        <p:cTn id="18" fill="hold"/>
                                        <p:tgtEl>
                                          <p:spTgt spid="1684"/>
                                        </p:tgtEl>
                                        <p:attrNameLst>
                                          <p:attrName>style.visibility</p:attrName>
                                        </p:attrNameLst>
                                      </p:cBhvr>
                                      <p:to>
                                        <p:strVal val="visible"/>
                                      </p:to>
                                    </p:set>
                                    <p:animEffect filter="wipe(left)" transition="in">
                                      <p:cBhvr>
                                        <p:cTn id="19" dur="1000"/>
                                        <p:tgtEl>
                                          <p:spTgt spid="1684"/>
                                        </p:tgtEl>
                                      </p:cBhvr>
                                    </p:animEffect>
                                  </p:childTnLst>
                                </p:cTn>
                              </p:par>
                            </p:childTnLst>
                          </p:cTn>
                        </p:par>
                        <p:par>
                          <p:cTn id="20" fill="hold">
                            <p:stCondLst>
                              <p:cond delay="4000"/>
                            </p:stCondLst>
                            <p:childTnLst>
                              <p:par>
                                <p:cTn id="21" presetClass="entr" nodeType="afterEffect" presetSubtype="1" presetID="22" grpId="5" fill="hold">
                                  <p:stCondLst>
                                    <p:cond delay="0"/>
                                  </p:stCondLst>
                                  <p:iterate type="el" backwards="0">
                                    <p:tmAbs val="0"/>
                                  </p:iterate>
                                  <p:childTnLst>
                                    <p:set>
                                      <p:cBhvr>
                                        <p:cTn id="22" fill="hold"/>
                                        <p:tgtEl>
                                          <p:spTgt spid="1681"/>
                                        </p:tgtEl>
                                        <p:attrNameLst>
                                          <p:attrName>style.visibility</p:attrName>
                                        </p:attrNameLst>
                                      </p:cBhvr>
                                      <p:to>
                                        <p:strVal val="visible"/>
                                      </p:to>
                                    </p:set>
                                    <p:animEffect filter="wipe(up)" transition="in">
                                      <p:cBhvr>
                                        <p:cTn id="23" dur="1000"/>
                                        <p:tgtEl>
                                          <p:spTgt spid="1681"/>
                                        </p:tgtEl>
                                      </p:cBhvr>
                                    </p:animEffect>
                                  </p:childTnLst>
                                </p:cTn>
                              </p:par>
                            </p:childTnLst>
                          </p:cTn>
                        </p:par>
                        <p:par>
                          <p:cTn id="24" fill="hold">
                            <p:stCondLst>
                              <p:cond delay="5000"/>
                            </p:stCondLst>
                            <p:childTnLst>
                              <p:par>
                                <p:cTn id="25" presetClass="entr" nodeType="afterEffect" presetSubtype="1" presetID="22" grpId="6" fill="hold">
                                  <p:stCondLst>
                                    <p:cond delay="0"/>
                                  </p:stCondLst>
                                  <p:iterate type="el" backwards="0">
                                    <p:tmAbs val="0"/>
                                  </p:iterate>
                                  <p:childTnLst>
                                    <p:set>
                                      <p:cBhvr>
                                        <p:cTn id="26" fill="hold"/>
                                        <p:tgtEl>
                                          <p:spTgt spid="1666"/>
                                        </p:tgtEl>
                                        <p:attrNameLst>
                                          <p:attrName>style.visibility</p:attrName>
                                        </p:attrNameLst>
                                      </p:cBhvr>
                                      <p:to>
                                        <p:strVal val="visible"/>
                                      </p:to>
                                    </p:set>
                                    <p:animEffect filter="wipe(up)" transition="in">
                                      <p:cBhvr>
                                        <p:cTn id="27" dur="1000"/>
                                        <p:tgtEl>
                                          <p:spTgt spid="1666"/>
                                        </p:tgtEl>
                                      </p:cBhvr>
                                    </p:animEffect>
                                  </p:childTnLst>
                                </p:cTn>
                              </p:par>
                            </p:childTnLst>
                          </p:cTn>
                        </p:par>
                        <p:par>
                          <p:cTn id="28" fill="hold">
                            <p:stCondLst>
                              <p:cond delay="6000"/>
                            </p:stCondLst>
                            <p:childTnLst>
                              <p:par>
                                <p:cTn id="29" presetClass="entr" nodeType="afterEffect" presetSubtype="1" presetID="22" grpId="7" fill="hold">
                                  <p:stCondLst>
                                    <p:cond delay="0"/>
                                  </p:stCondLst>
                                  <p:iterate type="el" backwards="0">
                                    <p:tmAbs val="0"/>
                                  </p:iterate>
                                  <p:childTnLst>
                                    <p:set>
                                      <p:cBhvr>
                                        <p:cTn id="30" fill="hold"/>
                                        <p:tgtEl>
                                          <p:spTgt spid="1665"/>
                                        </p:tgtEl>
                                        <p:attrNameLst>
                                          <p:attrName>style.visibility</p:attrName>
                                        </p:attrNameLst>
                                      </p:cBhvr>
                                      <p:to>
                                        <p:strVal val="visible"/>
                                      </p:to>
                                    </p:set>
                                    <p:animEffect filter="wipe(up)" transition="in">
                                      <p:cBhvr>
                                        <p:cTn id="31" dur="1000"/>
                                        <p:tgtEl>
                                          <p:spTgt spid="1665"/>
                                        </p:tgtEl>
                                      </p:cBhvr>
                                    </p:animEffect>
                                  </p:childTnLst>
                                </p:cTn>
                              </p:par>
                            </p:childTnLst>
                          </p:cTn>
                        </p:par>
                        <p:par>
                          <p:cTn id="32" fill="hold">
                            <p:stCondLst>
                              <p:cond delay="7000"/>
                            </p:stCondLst>
                            <p:childTnLst>
                              <p:par>
                                <p:cTn id="33" presetClass="entr" nodeType="afterEffect" presetSubtype="2" presetID="22" grpId="8" fill="hold">
                                  <p:stCondLst>
                                    <p:cond delay="0"/>
                                  </p:stCondLst>
                                  <p:iterate type="el" backwards="0">
                                    <p:tmAbs val="0"/>
                                  </p:iterate>
                                  <p:childTnLst>
                                    <p:set>
                                      <p:cBhvr>
                                        <p:cTn id="34" fill="hold"/>
                                        <p:tgtEl>
                                          <p:spTgt spid="1662"/>
                                        </p:tgtEl>
                                        <p:attrNameLst>
                                          <p:attrName>style.visibility</p:attrName>
                                        </p:attrNameLst>
                                      </p:cBhvr>
                                      <p:to>
                                        <p:strVal val="visible"/>
                                      </p:to>
                                    </p:set>
                                    <p:animEffect filter="wipe(right)" transition="in">
                                      <p:cBhvr>
                                        <p:cTn id="35" dur="1000"/>
                                        <p:tgtEl>
                                          <p:spTgt spid="1662"/>
                                        </p:tgtEl>
                                      </p:cBhvr>
                                    </p:animEffect>
                                  </p:childTnLst>
                                </p:cTn>
                              </p:par>
                            </p:childTnLst>
                          </p:cTn>
                        </p:par>
                        <p:par>
                          <p:cTn id="36" fill="hold">
                            <p:stCondLst>
                              <p:cond delay="8000"/>
                            </p:stCondLst>
                            <p:childTnLst>
                              <p:par>
                                <p:cTn id="37" presetClass="entr" nodeType="afterEffect" presetSubtype="2" presetID="22" grpId="9" fill="hold">
                                  <p:stCondLst>
                                    <p:cond delay="0"/>
                                  </p:stCondLst>
                                  <p:iterate type="el" backwards="0">
                                    <p:tmAbs val="0"/>
                                  </p:iterate>
                                  <p:childTnLst>
                                    <p:set>
                                      <p:cBhvr>
                                        <p:cTn id="38" fill="hold"/>
                                        <p:tgtEl>
                                          <p:spTgt spid="1664"/>
                                        </p:tgtEl>
                                        <p:attrNameLst>
                                          <p:attrName>style.visibility</p:attrName>
                                        </p:attrNameLst>
                                      </p:cBhvr>
                                      <p:to>
                                        <p:strVal val="visible"/>
                                      </p:to>
                                    </p:set>
                                    <p:animEffect filter="wipe(right)" transition="in">
                                      <p:cBhvr>
                                        <p:cTn id="39" dur="1000"/>
                                        <p:tgtEl>
                                          <p:spTgt spid="1664"/>
                                        </p:tgtEl>
                                      </p:cBhvr>
                                    </p:animEffect>
                                  </p:childTnLst>
                                </p:cTn>
                              </p:par>
                            </p:childTnLst>
                          </p:cTn>
                        </p:par>
                        <p:par>
                          <p:cTn id="40" fill="hold">
                            <p:stCondLst>
                              <p:cond delay="9000"/>
                            </p:stCondLst>
                            <p:childTnLst>
                              <p:par>
                                <p:cTn id="41" presetClass="entr" nodeType="afterEffect" presetSubtype="2" presetID="22" grpId="10" fill="hold">
                                  <p:stCondLst>
                                    <p:cond delay="0"/>
                                  </p:stCondLst>
                                  <p:iterate type="el" backwards="0">
                                    <p:tmAbs val="0"/>
                                  </p:iterate>
                                  <p:childTnLst>
                                    <p:set>
                                      <p:cBhvr>
                                        <p:cTn id="42" fill="hold"/>
                                        <p:tgtEl>
                                          <p:spTgt spid="1671"/>
                                        </p:tgtEl>
                                        <p:attrNameLst>
                                          <p:attrName>style.visibility</p:attrName>
                                        </p:attrNameLst>
                                      </p:cBhvr>
                                      <p:to>
                                        <p:strVal val="visible"/>
                                      </p:to>
                                    </p:set>
                                    <p:animEffect filter="wipe(right)" transition="in">
                                      <p:cBhvr>
                                        <p:cTn id="43" dur="1000"/>
                                        <p:tgtEl>
                                          <p:spTgt spid="16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65" grpId="7"/>
      <p:bldP build="whole" bldLvl="1" animBg="1" rev="0" advAuto="0" spid="1666" grpId="6"/>
      <p:bldP build="whole" bldLvl="1" animBg="1" rev="0" advAuto="0" spid="1684" grpId="4"/>
      <p:bldP build="whole" bldLvl="1" animBg="1" rev="0" advAuto="0" spid="1674" grpId="1"/>
      <p:bldP build="whole" bldLvl="1" animBg="1" rev="0" advAuto="0" spid="1664" grpId="9"/>
      <p:bldP build="whole" bldLvl="1" animBg="1" rev="0" advAuto="0" spid="1680" grpId="3"/>
      <p:bldP build="whole" bldLvl="1" animBg="1" rev="0" advAuto="0" spid="1668" grpId="2"/>
      <p:bldP build="whole" bldLvl="1" animBg="1" rev="0" advAuto="0" spid="1662" grpId="8"/>
      <p:bldP build="whole" bldLvl="1" animBg="1" rev="0" advAuto="0" spid="1681" grpId="5"/>
      <p:bldP build="whole" bldLvl="1" animBg="1" rev="0" advAuto="0" spid="1671" grpId="10"/>
    </p:bld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8" name="Rectangle"/>
          <p:cNvSpPr/>
          <p:nvPr/>
        </p:nvSpPr>
        <p:spPr>
          <a:xfrm>
            <a:off x="1206500" y="1892300"/>
            <a:ext cx="21977423" cy="1637467"/>
          </a:xfrm>
          <a:prstGeom prst="rect">
            <a:avLst/>
          </a:prstGeom>
          <a:solidFill>
            <a:srgbClr val="D4FCA9"/>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68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690"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691" name="Challenge 1: Scalability with failure coverage in our global WAN"/>
          <p:cNvSpPr txBox="1"/>
          <p:nvPr/>
        </p:nvSpPr>
        <p:spPr>
          <a:xfrm>
            <a:off x="1803400" y="2146299"/>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1: Scalability with failure coverage in our global WAN</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5" name="Rectangle"/>
          <p:cNvSpPr/>
          <p:nvPr/>
        </p:nvSpPr>
        <p:spPr>
          <a:xfrm>
            <a:off x="1206500" y="1892300"/>
            <a:ext cx="21977423" cy="1637467"/>
          </a:xfrm>
          <a:prstGeom prst="rect">
            <a:avLst/>
          </a:prstGeom>
          <a:solidFill>
            <a:srgbClr val="D4FCA9"/>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696"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697"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698" name="Challenge 1: Scalability with failure coverage in our global WAN"/>
          <p:cNvSpPr txBox="1"/>
          <p:nvPr/>
        </p:nvSpPr>
        <p:spPr>
          <a:xfrm>
            <a:off x="1803400" y="2146299"/>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1: Scalability with failure coverage in our global WAN</a:t>
            </a:r>
          </a:p>
        </p:txBody>
      </p:sp>
      <p:grpSp>
        <p:nvGrpSpPr>
          <p:cNvPr id="1748" name="Group"/>
          <p:cNvGrpSpPr/>
          <p:nvPr/>
        </p:nvGrpSpPr>
        <p:grpSpPr>
          <a:xfrm>
            <a:off x="4363387" y="7560577"/>
            <a:ext cx="17301409" cy="6096258"/>
            <a:chOff x="786190" y="0"/>
            <a:chExt cx="17301407" cy="6096257"/>
          </a:xfrm>
        </p:grpSpPr>
        <p:sp>
          <p:nvSpPr>
            <p:cNvPr id="1699" name="k=1"/>
            <p:cNvSpPr/>
            <p:nvPr/>
          </p:nvSpPr>
          <p:spPr>
            <a:xfrm>
              <a:off x="786190" y="216984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7000">
                  <a:solidFill>
                    <a:schemeClr val="accent5"/>
                  </a:solidFill>
                  <a:latin typeface="Helvetica"/>
                  <a:ea typeface="Helvetica"/>
                  <a:cs typeface="Helvetica"/>
                  <a:sym typeface="Helvetica"/>
                </a:defRPr>
              </a:lvl1pPr>
            </a:lstStyle>
            <a:p>
              <a:pPr/>
              <a:r>
                <a:t>k=1</a:t>
              </a:r>
            </a:p>
          </p:txBody>
        </p:sp>
        <p:sp>
          <p:nvSpPr>
            <p:cNvPr id="1700" name="k=2"/>
            <p:cNvSpPr/>
            <p:nvPr/>
          </p:nvSpPr>
          <p:spPr>
            <a:xfrm>
              <a:off x="16817598" y="216984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7000">
                  <a:solidFill>
                    <a:schemeClr val="accent5"/>
                  </a:solidFill>
                  <a:latin typeface="Helvetica"/>
                  <a:ea typeface="Helvetica"/>
                  <a:cs typeface="Helvetica"/>
                  <a:sym typeface="Helvetica"/>
                </a:defRPr>
              </a:lvl1pPr>
            </a:lstStyle>
            <a:p>
              <a:pPr/>
              <a:r>
                <a:t>k=2</a:t>
              </a:r>
            </a:p>
          </p:txBody>
        </p:sp>
        <p:grpSp>
          <p:nvGrpSpPr>
            <p:cNvPr id="1726" name="Group"/>
            <p:cNvGrpSpPr/>
            <p:nvPr/>
          </p:nvGrpSpPr>
          <p:grpSpPr>
            <a:xfrm>
              <a:off x="10710905" y="0"/>
              <a:ext cx="6983485" cy="6096258"/>
              <a:chOff x="0" y="0"/>
              <a:chExt cx="6983483" cy="6096257"/>
            </a:xfrm>
          </p:grpSpPr>
          <p:sp>
            <p:nvSpPr>
              <p:cNvPr id="1701" name="Line"/>
              <p:cNvSpPr/>
              <p:nvPr/>
            </p:nvSpPr>
            <p:spPr>
              <a:xfrm>
                <a:off x="533547" y="4016935"/>
                <a:ext cx="5391539"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2" name="Line"/>
              <p:cNvSpPr/>
              <p:nvPr/>
            </p:nvSpPr>
            <p:spPr>
              <a:xfrm flipV="1">
                <a:off x="1326521" y="1022006"/>
                <a:ext cx="1" cy="1706869"/>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3" name="Line"/>
              <p:cNvSpPr/>
              <p:nvPr/>
            </p:nvSpPr>
            <p:spPr>
              <a:xfrm flipV="1">
                <a:off x="3229316" y="1147629"/>
                <a:ext cx="1" cy="147283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4" name="Line"/>
              <p:cNvSpPr/>
              <p:nvPr/>
            </p:nvSpPr>
            <p:spPr>
              <a:xfrm flipV="1">
                <a:off x="419373" y="2465997"/>
                <a:ext cx="912096" cy="155523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5" name="Line"/>
              <p:cNvSpPr/>
              <p:nvPr/>
            </p:nvSpPr>
            <p:spPr>
              <a:xfrm flipH="1" flipV="1">
                <a:off x="3322984" y="2410723"/>
                <a:ext cx="1178447" cy="1665778"/>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6" name="Line"/>
              <p:cNvSpPr/>
              <p:nvPr/>
            </p:nvSpPr>
            <p:spPr>
              <a:xfrm flipH="1" flipV="1">
                <a:off x="1457483" y="2536345"/>
                <a:ext cx="808919" cy="1414534"/>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7" name="Line"/>
              <p:cNvSpPr/>
              <p:nvPr/>
            </p:nvSpPr>
            <p:spPr>
              <a:xfrm flipV="1">
                <a:off x="581339" y="2433040"/>
                <a:ext cx="2561209" cy="1564492"/>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8" name="Line"/>
              <p:cNvSpPr/>
              <p:nvPr/>
            </p:nvSpPr>
            <p:spPr>
              <a:xfrm flipH="1" flipV="1">
                <a:off x="1449674" y="2560040"/>
                <a:ext cx="2793528" cy="1367144"/>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09" name="Line"/>
              <p:cNvSpPr/>
              <p:nvPr/>
            </p:nvSpPr>
            <p:spPr>
              <a:xfrm flipH="1" flipV="1">
                <a:off x="3449983" y="2537723"/>
                <a:ext cx="2508507" cy="1355126"/>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10" name="Rounded Rectangle"/>
              <p:cNvSpPr/>
              <p:nvPr/>
            </p:nvSpPr>
            <p:spPr>
              <a:xfrm>
                <a:off x="965200" y="2169876"/>
                <a:ext cx="725190"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11" name="Rounded Rectangle"/>
              <p:cNvSpPr/>
              <p:nvPr/>
            </p:nvSpPr>
            <p:spPr>
              <a:xfrm>
                <a:off x="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12" name="Rounded Rectangle"/>
              <p:cNvSpPr/>
              <p:nvPr/>
            </p:nvSpPr>
            <p:spPr>
              <a:xfrm>
                <a:off x="406400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13" name="Line"/>
              <p:cNvSpPr/>
              <p:nvPr/>
            </p:nvSpPr>
            <p:spPr>
              <a:xfrm flipV="1">
                <a:off x="2391321" y="2534967"/>
                <a:ext cx="910232" cy="141729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14" name="Rounded Rectangle"/>
              <p:cNvSpPr/>
              <p:nvPr/>
            </p:nvSpPr>
            <p:spPr>
              <a:xfrm>
                <a:off x="5567791" y="3692023"/>
                <a:ext cx="725191"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15" name="Rounded Rectangle"/>
              <p:cNvSpPr/>
              <p:nvPr/>
            </p:nvSpPr>
            <p:spPr>
              <a:xfrm>
                <a:off x="203200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16" name="Rounded Rectangle"/>
              <p:cNvSpPr/>
              <p:nvPr/>
            </p:nvSpPr>
            <p:spPr>
              <a:xfrm>
                <a:off x="2895600" y="2169876"/>
                <a:ext cx="725190"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pic>
            <p:nvPicPr>
              <p:cNvPr id="1717" name="Image" descr="Image"/>
              <p:cNvPicPr>
                <a:picLocks noChangeAspect="1"/>
              </p:cNvPicPr>
              <p:nvPr/>
            </p:nvPicPr>
            <p:blipFill>
              <a:blip r:embed="rId4">
                <a:extLst/>
              </a:blip>
              <a:stretch>
                <a:fillRect/>
              </a:stretch>
            </p:blipFill>
            <p:spPr>
              <a:xfrm>
                <a:off x="405350" y="0"/>
                <a:ext cx="3554162" cy="1409170"/>
              </a:xfrm>
              <a:prstGeom prst="rect">
                <a:avLst/>
              </a:prstGeom>
              <a:ln w="12700" cap="flat">
                <a:noFill/>
                <a:miter lim="400000"/>
              </a:ln>
              <a:effectLst/>
            </p:spPr>
          </p:pic>
          <p:sp>
            <p:nvSpPr>
              <p:cNvPr id="1718" name="X"/>
              <p:cNvSpPr/>
              <p:nvPr/>
            </p:nvSpPr>
            <p:spPr>
              <a:xfrm>
                <a:off x="82430"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X</a:t>
                </a:r>
              </a:p>
            </p:txBody>
          </p:sp>
          <p:sp>
            <p:nvSpPr>
              <p:cNvPr id="1719" name="Y"/>
              <p:cNvSpPr/>
              <p:nvPr/>
            </p:nvSpPr>
            <p:spPr>
              <a:xfrm>
                <a:off x="2172090"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Y</a:t>
                </a:r>
              </a:p>
            </p:txBody>
          </p:sp>
          <p:sp>
            <p:nvSpPr>
              <p:cNvPr id="1720" name="Z"/>
              <p:cNvSpPr/>
              <p:nvPr/>
            </p:nvSpPr>
            <p:spPr>
              <a:xfrm>
                <a:off x="4241699"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Z</a:t>
                </a:r>
              </a:p>
            </p:txBody>
          </p:sp>
          <p:sp>
            <p:nvSpPr>
              <p:cNvPr id="1721" name="T"/>
              <p:cNvSpPr/>
              <p:nvPr/>
            </p:nvSpPr>
            <p:spPr>
              <a:xfrm>
                <a:off x="5713483"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T</a:t>
                </a:r>
              </a:p>
            </p:txBody>
          </p:sp>
          <p:sp>
            <p:nvSpPr>
              <p:cNvPr id="1722" name="M"/>
              <p:cNvSpPr/>
              <p:nvPr/>
            </p:nvSpPr>
            <p:spPr>
              <a:xfrm>
                <a:off x="3633696" y="223624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M</a:t>
                </a:r>
              </a:p>
            </p:txBody>
          </p:sp>
          <p:sp>
            <p:nvSpPr>
              <p:cNvPr id="1723" name="N"/>
              <p:cNvSpPr/>
              <p:nvPr/>
            </p:nvSpPr>
            <p:spPr>
              <a:xfrm>
                <a:off x="166231" y="237317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N</a:t>
                </a:r>
              </a:p>
            </p:txBody>
          </p:sp>
          <p:pic>
            <p:nvPicPr>
              <p:cNvPr id="1724" name="Image" descr="Image"/>
              <p:cNvPicPr>
                <a:picLocks noChangeAspect="1"/>
              </p:cNvPicPr>
              <p:nvPr/>
            </p:nvPicPr>
            <p:blipFill>
              <a:blip r:embed="rId5">
                <a:extLst/>
              </a:blip>
              <a:stretch>
                <a:fillRect/>
              </a:stretch>
            </p:blipFill>
            <p:spPr>
              <a:xfrm>
                <a:off x="1036020" y="1374135"/>
                <a:ext cx="635001" cy="660401"/>
              </a:xfrm>
              <a:prstGeom prst="rect">
                <a:avLst/>
              </a:prstGeom>
              <a:ln w="12700" cap="flat">
                <a:noFill/>
                <a:miter lim="400000"/>
              </a:ln>
              <a:effectLst/>
            </p:spPr>
          </p:pic>
          <p:pic>
            <p:nvPicPr>
              <p:cNvPr id="1725" name="Image" descr="Image"/>
              <p:cNvPicPr>
                <a:picLocks noChangeAspect="1"/>
              </p:cNvPicPr>
              <p:nvPr/>
            </p:nvPicPr>
            <p:blipFill>
              <a:blip r:embed="rId5">
                <a:extLst/>
              </a:blip>
              <a:stretch>
                <a:fillRect/>
              </a:stretch>
            </p:blipFill>
            <p:spPr>
              <a:xfrm>
                <a:off x="2892490" y="1399535"/>
                <a:ext cx="635001" cy="660401"/>
              </a:xfrm>
              <a:prstGeom prst="rect">
                <a:avLst/>
              </a:prstGeom>
              <a:ln w="12700" cap="flat">
                <a:noFill/>
                <a:miter lim="400000"/>
              </a:ln>
              <a:effectLst/>
            </p:spPr>
          </p:pic>
        </p:grpSp>
        <p:grpSp>
          <p:nvGrpSpPr>
            <p:cNvPr id="1747" name="Group"/>
            <p:cNvGrpSpPr/>
            <p:nvPr/>
          </p:nvGrpSpPr>
          <p:grpSpPr>
            <a:xfrm>
              <a:off x="1079940" y="451830"/>
              <a:ext cx="5908297" cy="5538075"/>
              <a:chOff x="0" y="50700"/>
              <a:chExt cx="5908295" cy="5538073"/>
            </a:xfrm>
          </p:grpSpPr>
          <p:sp>
            <p:nvSpPr>
              <p:cNvPr id="1727" name="Line"/>
              <p:cNvSpPr/>
              <p:nvPr/>
            </p:nvSpPr>
            <p:spPr>
              <a:xfrm flipH="1" flipV="1">
                <a:off x="234831" y="3537786"/>
                <a:ext cx="3888145"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28" name="Line"/>
              <p:cNvSpPr/>
              <p:nvPr/>
            </p:nvSpPr>
            <p:spPr>
              <a:xfrm flipV="1">
                <a:off x="471189" y="1989494"/>
                <a:ext cx="1614346" cy="1614345"/>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29" name="Line"/>
              <p:cNvSpPr/>
              <p:nvPr/>
            </p:nvSpPr>
            <p:spPr>
              <a:xfrm flipH="1" flipV="1">
                <a:off x="2430891" y="1988006"/>
                <a:ext cx="1670958" cy="1670958"/>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30" name="Line"/>
              <p:cNvSpPr/>
              <p:nvPr/>
            </p:nvSpPr>
            <p:spPr>
              <a:xfrm flipV="1">
                <a:off x="2227691" y="1817310"/>
                <a:ext cx="1" cy="1958712"/>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31" name="Rounded Rectangle"/>
              <p:cNvSpPr/>
              <p:nvPr/>
            </p:nvSpPr>
            <p:spPr>
              <a:xfrm>
                <a:off x="1879600" y="31845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32" name="Line"/>
              <p:cNvSpPr/>
              <p:nvPr/>
            </p:nvSpPr>
            <p:spPr>
              <a:xfrm flipV="1">
                <a:off x="2245692" y="536692"/>
                <a:ext cx="1" cy="141089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33" name="A"/>
              <p:cNvSpPr/>
              <p:nvPr/>
            </p:nvSpPr>
            <p:spPr>
              <a:xfrm>
                <a:off x="127556"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A</a:t>
                </a:r>
              </a:p>
            </p:txBody>
          </p:sp>
          <p:sp>
            <p:nvSpPr>
              <p:cNvPr id="1734" name="B"/>
              <p:cNvSpPr/>
              <p:nvPr/>
            </p:nvSpPr>
            <p:spPr>
              <a:xfrm>
                <a:off x="2052151"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B</a:t>
                </a:r>
              </a:p>
            </p:txBody>
          </p:sp>
          <p:sp>
            <p:nvSpPr>
              <p:cNvPr id="1735" name="C"/>
              <p:cNvSpPr/>
              <p:nvPr/>
            </p:nvSpPr>
            <p:spPr>
              <a:xfrm>
                <a:off x="3893750"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C</a:t>
                </a:r>
              </a:p>
            </p:txBody>
          </p:sp>
          <p:sp>
            <p:nvSpPr>
              <p:cNvPr id="1736" name="D"/>
              <p:cNvSpPr/>
              <p:nvPr/>
            </p:nvSpPr>
            <p:spPr>
              <a:xfrm>
                <a:off x="1225288" y="191996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D</a:t>
                </a:r>
              </a:p>
            </p:txBody>
          </p:sp>
          <p:sp>
            <p:nvSpPr>
              <p:cNvPr id="1737" name="Rounded Rectangle"/>
              <p:cNvSpPr/>
              <p:nvPr/>
            </p:nvSpPr>
            <p:spPr>
              <a:xfrm>
                <a:off x="1912060" y="50700"/>
                <a:ext cx="725191"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38" name="E"/>
              <p:cNvSpPr/>
              <p:nvPr/>
            </p:nvSpPr>
            <p:spPr>
              <a:xfrm>
                <a:off x="2765516" y="36829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E</a:t>
                </a:r>
              </a:p>
            </p:txBody>
          </p:sp>
          <p:sp>
            <p:nvSpPr>
              <p:cNvPr id="1739" name="Rounded Rectangle"/>
              <p:cNvSpPr/>
              <p:nvPr/>
            </p:nvSpPr>
            <p:spPr>
              <a:xfrm>
                <a:off x="0" y="31845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pic>
            <p:nvPicPr>
              <p:cNvPr id="1740" name="Image" descr="Image"/>
              <p:cNvPicPr>
                <a:picLocks noChangeAspect="1"/>
              </p:cNvPicPr>
              <p:nvPr/>
            </p:nvPicPr>
            <p:blipFill>
              <a:blip r:embed="rId5">
                <a:extLst/>
              </a:blip>
              <a:stretch>
                <a:fillRect/>
              </a:stretch>
            </p:blipFill>
            <p:spPr>
              <a:xfrm>
                <a:off x="1928191" y="788511"/>
                <a:ext cx="635001" cy="660401"/>
              </a:xfrm>
              <a:prstGeom prst="rect">
                <a:avLst/>
              </a:prstGeom>
              <a:ln w="12700" cap="flat">
                <a:noFill/>
                <a:miter lim="400000"/>
              </a:ln>
              <a:effectLst/>
            </p:spPr>
          </p:pic>
          <p:sp>
            <p:nvSpPr>
              <p:cNvPr id="1741" name="Line"/>
              <p:cNvSpPr/>
              <p:nvPr/>
            </p:nvSpPr>
            <p:spPr>
              <a:xfrm flipV="1">
                <a:off x="4115418" y="1861006"/>
                <a:ext cx="1" cy="187132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42" name="Line"/>
              <p:cNvSpPr/>
              <p:nvPr/>
            </p:nvSpPr>
            <p:spPr>
              <a:xfrm>
                <a:off x="2277622" y="1962606"/>
                <a:ext cx="1952097"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43" name="F"/>
              <p:cNvSpPr/>
              <p:nvPr/>
            </p:nvSpPr>
            <p:spPr>
              <a:xfrm>
                <a:off x="4638295" y="216158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F</a:t>
                </a:r>
              </a:p>
            </p:txBody>
          </p:sp>
          <p:sp>
            <p:nvSpPr>
              <p:cNvPr id="1744" name="Rounded Rectangle"/>
              <p:cNvSpPr/>
              <p:nvPr/>
            </p:nvSpPr>
            <p:spPr>
              <a:xfrm>
                <a:off x="1879600" y="15970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45" name="Rounded Rectangle"/>
              <p:cNvSpPr/>
              <p:nvPr/>
            </p:nvSpPr>
            <p:spPr>
              <a:xfrm>
                <a:off x="3766194" y="3184540"/>
                <a:ext cx="725191"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46" name="Rounded Rectangle"/>
              <p:cNvSpPr/>
              <p:nvPr/>
            </p:nvSpPr>
            <p:spPr>
              <a:xfrm>
                <a:off x="3790488" y="1602367"/>
                <a:ext cx="725191"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gr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748"/>
                                        </p:tgtEl>
                                        <p:attrNameLst>
                                          <p:attrName>style.visibility</p:attrName>
                                        </p:attrNameLst>
                                      </p:cBhvr>
                                      <p:to>
                                        <p:strVal val="visible"/>
                                      </p:to>
                                    </p:set>
                                    <p:animEffect filter="fade" transition="in">
                                      <p:cBhvr>
                                        <p:cTn id="7" dur="1000"/>
                                        <p:tgtEl>
                                          <p:spTgt spid="17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48" grpId="1"/>
    </p:bld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5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753"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754" name="k=1"/>
          <p:cNvSpPr txBox="1"/>
          <p:nvPr/>
        </p:nvSpPr>
        <p:spPr>
          <a:xfrm>
            <a:off x="3577197" y="9146224"/>
            <a:ext cx="1572382" cy="1168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000">
                <a:solidFill>
                  <a:schemeClr val="accent5"/>
                </a:solidFill>
                <a:latin typeface="Helvetica"/>
                <a:ea typeface="Helvetica"/>
                <a:cs typeface="Helvetica"/>
                <a:sym typeface="Helvetica"/>
              </a:defRPr>
            </a:lvl1pPr>
          </a:lstStyle>
          <a:p>
            <a:pPr/>
            <a:r>
              <a:t>k=1</a:t>
            </a:r>
          </a:p>
        </p:txBody>
      </p:sp>
      <p:sp>
        <p:nvSpPr>
          <p:cNvPr id="1755" name="k=2"/>
          <p:cNvSpPr txBox="1"/>
          <p:nvPr/>
        </p:nvSpPr>
        <p:spPr>
          <a:xfrm>
            <a:off x="19608604" y="9146224"/>
            <a:ext cx="1572383" cy="1168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000">
                <a:solidFill>
                  <a:schemeClr val="accent5"/>
                </a:solidFill>
                <a:latin typeface="Helvetica"/>
                <a:ea typeface="Helvetica"/>
                <a:cs typeface="Helvetica"/>
                <a:sym typeface="Helvetica"/>
              </a:defRPr>
            </a:lvl1pPr>
          </a:lstStyle>
          <a:p>
            <a:pPr/>
            <a:r>
              <a:t>k=2</a:t>
            </a:r>
          </a:p>
        </p:txBody>
      </p:sp>
      <p:grpSp>
        <p:nvGrpSpPr>
          <p:cNvPr id="1781" name="Group"/>
          <p:cNvGrpSpPr/>
          <p:nvPr/>
        </p:nvGrpSpPr>
        <p:grpSpPr>
          <a:xfrm>
            <a:off x="14288103" y="7560577"/>
            <a:ext cx="6983484" cy="6096258"/>
            <a:chOff x="0" y="0"/>
            <a:chExt cx="6983483" cy="6096257"/>
          </a:xfrm>
        </p:grpSpPr>
        <p:sp>
          <p:nvSpPr>
            <p:cNvPr id="1756" name="Line"/>
            <p:cNvSpPr/>
            <p:nvPr/>
          </p:nvSpPr>
          <p:spPr>
            <a:xfrm>
              <a:off x="533547" y="4016935"/>
              <a:ext cx="5391539"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57" name="Line"/>
            <p:cNvSpPr/>
            <p:nvPr/>
          </p:nvSpPr>
          <p:spPr>
            <a:xfrm flipV="1">
              <a:off x="1326521" y="1022006"/>
              <a:ext cx="1" cy="1706869"/>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58" name="Line"/>
            <p:cNvSpPr/>
            <p:nvPr/>
          </p:nvSpPr>
          <p:spPr>
            <a:xfrm flipV="1">
              <a:off x="3229316" y="1147629"/>
              <a:ext cx="1" cy="147283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59" name="Line"/>
            <p:cNvSpPr/>
            <p:nvPr/>
          </p:nvSpPr>
          <p:spPr>
            <a:xfrm flipV="1">
              <a:off x="419373" y="2465997"/>
              <a:ext cx="912096" cy="155523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0" name="Line"/>
            <p:cNvSpPr/>
            <p:nvPr/>
          </p:nvSpPr>
          <p:spPr>
            <a:xfrm flipH="1" flipV="1">
              <a:off x="3322984" y="2410723"/>
              <a:ext cx="1178447" cy="1665778"/>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1" name="Line"/>
            <p:cNvSpPr/>
            <p:nvPr/>
          </p:nvSpPr>
          <p:spPr>
            <a:xfrm flipH="1" flipV="1">
              <a:off x="1457483" y="2536345"/>
              <a:ext cx="808919" cy="1414534"/>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2" name="Line"/>
            <p:cNvSpPr/>
            <p:nvPr/>
          </p:nvSpPr>
          <p:spPr>
            <a:xfrm flipV="1">
              <a:off x="581339" y="2433040"/>
              <a:ext cx="2561209" cy="1564492"/>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3" name="Line"/>
            <p:cNvSpPr/>
            <p:nvPr/>
          </p:nvSpPr>
          <p:spPr>
            <a:xfrm flipH="1" flipV="1">
              <a:off x="1449674" y="2560040"/>
              <a:ext cx="2793528" cy="1367144"/>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4" name="Line"/>
            <p:cNvSpPr/>
            <p:nvPr/>
          </p:nvSpPr>
          <p:spPr>
            <a:xfrm flipH="1" flipV="1">
              <a:off x="3449983" y="2537723"/>
              <a:ext cx="2508507" cy="1355126"/>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5" name="Rounded Rectangle"/>
            <p:cNvSpPr/>
            <p:nvPr/>
          </p:nvSpPr>
          <p:spPr>
            <a:xfrm>
              <a:off x="965200" y="2169876"/>
              <a:ext cx="725190"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66" name="Rounded Rectangle"/>
            <p:cNvSpPr/>
            <p:nvPr/>
          </p:nvSpPr>
          <p:spPr>
            <a:xfrm>
              <a:off x="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67" name="Rounded Rectangle"/>
            <p:cNvSpPr/>
            <p:nvPr/>
          </p:nvSpPr>
          <p:spPr>
            <a:xfrm>
              <a:off x="406400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68" name="Line"/>
            <p:cNvSpPr/>
            <p:nvPr/>
          </p:nvSpPr>
          <p:spPr>
            <a:xfrm flipV="1">
              <a:off x="2391321" y="2534967"/>
              <a:ext cx="910232" cy="141729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69" name="Rounded Rectangle"/>
            <p:cNvSpPr/>
            <p:nvPr/>
          </p:nvSpPr>
          <p:spPr>
            <a:xfrm>
              <a:off x="5567791" y="3692023"/>
              <a:ext cx="725191"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70" name="Rounded Rectangle"/>
            <p:cNvSpPr/>
            <p:nvPr/>
          </p:nvSpPr>
          <p:spPr>
            <a:xfrm>
              <a:off x="2032000" y="3692023"/>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71" name="Rounded Rectangle"/>
            <p:cNvSpPr/>
            <p:nvPr/>
          </p:nvSpPr>
          <p:spPr>
            <a:xfrm>
              <a:off x="2895600" y="2169876"/>
              <a:ext cx="725190"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pic>
          <p:nvPicPr>
            <p:cNvPr id="1772" name="Image" descr="Image"/>
            <p:cNvPicPr>
              <a:picLocks noChangeAspect="1"/>
            </p:cNvPicPr>
            <p:nvPr/>
          </p:nvPicPr>
          <p:blipFill>
            <a:blip r:embed="rId4">
              <a:extLst/>
            </a:blip>
            <a:stretch>
              <a:fillRect/>
            </a:stretch>
          </p:blipFill>
          <p:spPr>
            <a:xfrm>
              <a:off x="405350" y="0"/>
              <a:ext cx="3554162" cy="1409170"/>
            </a:xfrm>
            <a:prstGeom prst="rect">
              <a:avLst/>
            </a:prstGeom>
            <a:ln w="12700" cap="flat">
              <a:noFill/>
              <a:miter lim="400000"/>
            </a:ln>
            <a:effectLst/>
          </p:spPr>
        </p:pic>
        <p:sp>
          <p:nvSpPr>
            <p:cNvPr id="1773" name="X"/>
            <p:cNvSpPr/>
            <p:nvPr/>
          </p:nvSpPr>
          <p:spPr>
            <a:xfrm>
              <a:off x="82430"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X</a:t>
              </a:r>
            </a:p>
          </p:txBody>
        </p:sp>
        <p:sp>
          <p:nvSpPr>
            <p:cNvPr id="1774" name="Y"/>
            <p:cNvSpPr/>
            <p:nvPr/>
          </p:nvSpPr>
          <p:spPr>
            <a:xfrm>
              <a:off x="2172090"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Y</a:t>
              </a:r>
            </a:p>
          </p:txBody>
        </p:sp>
        <p:sp>
          <p:nvSpPr>
            <p:cNvPr id="1775" name="Z"/>
            <p:cNvSpPr/>
            <p:nvPr/>
          </p:nvSpPr>
          <p:spPr>
            <a:xfrm>
              <a:off x="4241699"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Z</a:t>
              </a:r>
            </a:p>
          </p:txBody>
        </p:sp>
        <p:sp>
          <p:nvSpPr>
            <p:cNvPr id="1776" name="T"/>
            <p:cNvSpPr/>
            <p:nvPr/>
          </p:nvSpPr>
          <p:spPr>
            <a:xfrm>
              <a:off x="5713483" y="482625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T</a:t>
              </a:r>
            </a:p>
          </p:txBody>
        </p:sp>
        <p:sp>
          <p:nvSpPr>
            <p:cNvPr id="1777" name="M"/>
            <p:cNvSpPr/>
            <p:nvPr/>
          </p:nvSpPr>
          <p:spPr>
            <a:xfrm>
              <a:off x="3633696" y="223624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M</a:t>
              </a:r>
            </a:p>
          </p:txBody>
        </p:sp>
        <p:sp>
          <p:nvSpPr>
            <p:cNvPr id="1778" name="N"/>
            <p:cNvSpPr/>
            <p:nvPr/>
          </p:nvSpPr>
          <p:spPr>
            <a:xfrm>
              <a:off x="166231" y="237317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N</a:t>
              </a:r>
            </a:p>
          </p:txBody>
        </p:sp>
        <p:pic>
          <p:nvPicPr>
            <p:cNvPr id="1779" name="Image" descr="Image"/>
            <p:cNvPicPr>
              <a:picLocks noChangeAspect="1"/>
            </p:cNvPicPr>
            <p:nvPr/>
          </p:nvPicPr>
          <p:blipFill>
            <a:blip r:embed="rId5">
              <a:extLst/>
            </a:blip>
            <a:stretch>
              <a:fillRect/>
            </a:stretch>
          </p:blipFill>
          <p:spPr>
            <a:xfrm>
              <a:off x="1036020" y="1374135"/>
              <a:ext cx="635001" cy="660401"/>
            </a:xfrm>
            <a:prstGeom prst="rect">
              <a:avLst/>
            </a:prstGeom>
            <a:ln w="12700" cap="flat">
              <a:noFill/>
              <a:miter lim="400000"/>
            </a:ln>
            <a:effectLst/>
          </p:spPr>
        </p:pic>
        <p:pic>
          <p:nvPicPr>
            <p:cNvPr id="1780" name="Image" descr="Image"/>
            <p:cNvPicPr>
              <a:picLocks noChangeAspect="1"/>
            </p:cNvPicPr>
            <p:nvPr/>
          </p:nvPicPr>
          <p:blipFill>
            <a:blip r:embed="rId5">
              <a:extLst/>
            </a:blip>
            <a:stretch>
              <a:fillRect/>
            </a:stretch>
          </p:blipFill>
          <p:spPr>
            <a:xfrm>
              <a:off x="2892490" y="1399535"/>
              <a:ext cx="635001" cy="660401"/>
            </a:xfrm>
            <a:prstGeom prst="rect">
              <a:avLst/>
            </a:prstGeom>
            <a:ln w="12700" cap="flat">
              <a:noFill/>
              <a:miter lim="400000"/>
            </a:ln>
            <a:effectLst/>
          </p:spPr>
        </p:pic>
      </p:grpSp>
      <p:grpSp>
        <p:nvGrpSpPr>
          <p:cNvPr id="1802" name="Group"/>
          <p:cNvGrpSpPr/>
          <p:nvPr/>
        </p:nvGrpSpPr>
        <p:grpSpPr>
          <a:xfrm>
            <a:off x="4657137" y="8012407"/>
            <a:ext cx="5908297" cy="5538075"/>
            <a:chOff x="0" y="50700"/>
            <a:chExt cx="5908295" cy="5538073"/>
          </a:xfrm>
        </p:grpSpPr>
        <p:sp>
          <p:nvSpPr>
            <p:cNvPr id="1782" name="Line"/>
            <p:cNvSpPr/>
            <p:nvPr/>
          </p:nvSpPr>
          <p:spPr>
            <a:xfrm flipH="1" flipV="1">
              <a:off x="234831" y="3537786"/>
              <a:ext cx="3888145"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83" name="Line"/>
            <p:cNvSpPr/>
            <p:nvPr/>
          </p:nvSpPr>
          <p:spPr>
            <a:xfrm flipV="1">
              <a:off x="471189" y="1989494"/>
              <a:ext cx="1614346" cy="1614345"/>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84" name="Line"/>
            <p:cNvSpPr/>
            <p:nvPr/>
          </p:nvSpPr>
          <p:spPr>
            <a:xfrm flipH="1" flipV="1">
              <a:off x="2430891" y="1988006"/>
              <a:ext cx="1670958" cy="1670958"/>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85" name="Line"/>
            <p:cNvSpPr/>
            <p:nvPr/>
          </p:nvSpPr>
          <p:spPr>
            <a:xfrm flipV="1">
              <a:off x="2227691" y="1817310"/>
              <a:ext cx="1" cy="1958712"/>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86" name="Rounded Rectangle"/>
            <p:cNvSpPr/>
            <p:nvPr/>
          </p:nvSpPr>
          <p:spPr>
            <a:xfrm>
              <a:off x="1879600" y="31845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87" name="Line"/>
            <p:cNvSpPr/>
            <p:nvPr/>
          </p:nvSpPr>
          <p:spPr>
            <a:xfrm flipV="1">
              <a:off x="2245692" y="536692"/>
              <a:ext cx="1" cy="1410890"/>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88" name="A"/>
            <p:cNvSpPr/>
            <p:nvPr/>
          </p:nvSpPr>
          <p:spPr>
            <a:xfrm>
              <a:off x="127556"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A</a:t>
              </a:r>
            </a:p>
          </p:txBody>
        </p:sp>
        <p:sp>
          <p:nvSpPr>
            <p:cNvPr id="1789" name="B"/>
            <p:cNvSpPr/>
            <p:nvPr/>
          </p:nvSpPr>
          <p:spPr>
            <a:xfrm>
              <a:off x="2052151"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B</a:t>
              </a:r>
            </a:p>
          </p:txBody>
        </p:sp>
        <p:sp>
          <p:nvSpPr>
            <p:cNvPr id="1790" name="C"/>
            <p:cNvSpPr/>
            <p:nvPr/>
          </p:nvSpPr>
          <p:spPr>
            <a:xfrm>
              <a:off x="3893750" y="431877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C</a:t>
              </a:r>
            </a:p>
          </p:txBody>
        </p:sp>
        <p:sp>
          <p:nvSpPr>
            <p:cNvPr id="1791" name="D"/>
            <p:cNvSpPr/>
            <p:nvPr/>
          </p:nvSpPr>
          <p:spPr>
            <a:xfrm>
              <a:off x="1225288" y="191996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D</a:t>
              </a:r>
            </a:p>
          </p:txBody>
        </p:sp>
        <p:sp>
          <p:nvSpPr>
            <p:cNvPr id="1792" name="Rounded Rectangle"/>
            <p:cNvSpPr/>
            <p:nvPr/>
          </p:nvSpPr>
          <p:spPr>
            <a:xfrm>
              <a:off x="1912060" y="50700"/>
              <a:ext cx="725191"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793" name="E"/>
            <p:cNvSpPr/>
            <p:nvPr/>
          </p:nvSpPr>
          <p:spPr>
            <a:xfrm>
              <a:off x="2765516" y="36829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E</a:t>
              </a:r>
            </a:p>
          </p:txBody>
        </p:sp>
        <p:sp>
          <p:nvSpPr>
            <p:cNvPr id="1794" name="Rounded Rectangle"/>
            <p:cNvSpPr/>
            <p:nvPr/>
          </p:nvSpPr>
          <p:spPr>
            <a:xfrm>
              <a:off x="0" y="31845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pic>
          <p:nvPicPr>
            <p:cNvPr id="1795" name="Image" descr="Image"/>
            <p:cNvPicPr>
              <a:picLocks noChangeAspect="1"/>
            </p:cNvPicPr>
            <p:nvPr/>
          </p:nvPicPr>
          <p:blipFill>
            <a:blip r:embed="rId5">
              <a:extLst/>
            </a:blip>
            <a:stretch>
              <a:fillRect/>
            </a:stretch>
          </p:blipFill>
          <p:spPr>
            <a:xfrm>
              <a:off x="1928191" y="788511"/>
              <a:ext cx="635001" cy="660401"/>
            </a:xfrm>
            <a:prstGeom prst="rect">
              <a:avLst/>
            </a:prstGeom>
            <a:ln w="12700" cap="flat">
              <a:noFill/>
              <a:miter lim="400000"/>
            </a:ln>
            <a:effectLst/>
          </p:spPr>
        </p:pic>
        <p:sp>
          <p:nvSpPr>
            <p:cNvPr id="1796" name="Line"/>
            <p:cNvSpPr/>
            <p:nvPr/>
          </p:nvSpPr>
          <p:spPr>
            <a:xfrm flipV="1">
              <a:off x="4115418" y="1861006"/>
              <a:ext cx="1" cy="187132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97" name="Line"/>
            <p:cNvSpPr/>
            <p:nvPr/>
          </p:nvSpPr>
          <p:spPr>
            <a:xfrm>
              <a:off x="2277622" y="1962606"/>
              <a:ext cx="1952097" cy="1"/>
            </a:xfrm>
            <a:prstGeom prst="line">
              <a:avLst/>
            </a:prstGeom>
            <a:noFill/>
            <a:ln w="76200" cap="flat">
              <a:solidFill>
                <a:srgbClr val="00A500"/>
              </a:solidFill>
              <a:prstDash val="solid"/>
              <a:miter lim="400000"/>
            </a:ln>
            <a:effectLst/>
          </p:spPr>
          <p:txBody>
            <a:bodyPr wrap="square" lIns="50800" tIns="50800" rIns="50800" bIns="50800" numCol="1" anchor="ctr">
              <a:noAutofit/>
            </a:bodyPr>
            <a:lstStyle/>
            <a:p>
              <a:pPr>
                <a:defRPr sz="3200"/>
              </a:pPr>
            </a:p>
          </p:txBody>
        </p:sp>
        <p:sp>
          <p:nvSpPr>
            <p:cNvPr id="1798" name="F"/>
            <p:cNvSpPr/>
            <p:nvPr/>
          </p:nvSpPr>
          <p:spPr>
            <a:xfrm>
              <a:off x="4638295" y="2161581"/>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200">
                  <a:latin typeface="Helvetica"/>
                  <a:ea typeface="Helvetica"/>
                  <a:cs typeface="Helvetica"/>
                  <a:sym typeface="Helvetica"/>
                </a:defRPr>
              </a:lvl1pPr>
            </a:lstStyle>
            <a:p>
              <a:pPr/>
              <a:r>
                <a:t>F</a:t>
              </a:r>
            </a:p>
          </p:txBody>
        </p:sp>
        <p:sp>
          <p:nvSpPr>
            <p:cNvPr id="1799" name="Rounded Rectangle"/>
            <p:cNvSpPr/>
            <p:nvPr/>
          </p:nvSpPr>
          <p:spPr>
            <a:xfrm>
              <a:off x="1879600" y="1597040"/>
              <a:ext cx="725190"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00" name="Rounded Rectangle"/>
            <p:cNvSpPr/>
            <p:nvPr/>
          </p:nvSpPr>
          <p:spPr>
            <a:xfrm>
              <a:off x="3766194" y="3184540"/>
              <a:ext cx="725191" cy="635199"/>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01" name="Rounded Rectangle"/>
            <p:cNvSpPr/>
            <p:nvPr/>
          </p:nvSpPr>
          <p:spPr>
            <a:xfrm>
              <a:off x="3790488" y="1602367"/>
              <a:ext cx="725191" cy="635200"/>
            </a:xfrm>
            <a:prstGeom prst="roundRect">
              <a:avLst>
                <a:gd name="adj" fmla="val 50000"/>
              </a:avLst>
            </a:prstGeom>
            <a:solidFill>
              <a:srgbClr val="FF7C00"/>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grpSp>
      <p:sp>
        <p:nvSpPr>
          <p:cNvPr id="1803" name="Rectangle"/>
          <p:cNvSpPr/>
          <p:nvPr/>
        </p:nvSpPr>
        <p:spPr>
          <a:xfrm>
            <a:off x="1206500" y="1892300"/>
            <a:ext cx="21977423" cy="1637467"/>
          </a:xfrm>
          <a:prstGeom prst="rect">
            <a:avLst/>
          </a:prstGeom>
          <a:solidFill>
            <a:srgbClr val="D4FCA9"/>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804" name="Challenge 1: Scalability with failure coverage in our global WAN"/>
          <p:cNvSpPr txBox="1"/>
          <p:nvPr/>
        </p:nvSpPr>
        <p:spPr>
          <a:xfrm>
            <a:off x="1803400" y="2146299"/>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1: Scalability with failure coverage in our global WAN</a:t>
            </a:r>
          </a:p>
        </p:txBody>
      </p:sp>
      <p:grpSp>
        <p:nvGrpSpPr>
          <p:cNvPr id="1807" name="Group"/>
          <p:cNvGrpSpPr/>
          <p:nvPr/>
        </p:nvGrpSpPr>
        <p:grpSpPr>
          <a:xfrm>
            <a:off x="1206500" y="1892300"/>
            <a:ext cx="21977423" cy="5212890"/>
            <a:chOff x="0" y="0"/>
            <a:chExt cx="21977422" cy="5212889"/>
          </a:xfrm>
        </p:grpSpPr>
        <p:sp>
          <p:nvSpPr>
            <p:cNvPr id="1805" name="Rectangle"/>
            <p:cNvSpPr/>
            <p:nvPr/>
          </p:nvSpPr>
          <p:spPr>
            <a:xfrm>
              <a:off x="0" y="0"/>
              <a:ext cx="21977423" cy="5212890"/>
            </a:xfrm>
            <a:prstGeom prst="rect">
              <a:avLst/>
            </a:prstGeom>
            <a:solidFill>
              <a:srgbClr val="D4FCA9"/>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06" name="Challenge 1: Scalability with failure coverage in our global WAN…"/>
            <p:cNvSpPr txBox="1"/>
            <p:nvPr/>
          </p:nvSpPr>
          <p:spPr>
            <a:xfrm>
              <a:off x="596900" y="253999"/>
              <a:ext cx="20780267" cy="462200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Challenge 1: Scalability with failure coverage in our global WAN</a:t>
              </a:r>
            </a:p>
            <a:p>
              <a:pPr marL="457200" indent="-457200" algn="l">
                <a:lnSpc>
                  <a:spcPct val="120000"/>
                </a:lnSpc>
                <a:buSzPct val="100000"/>
                <a:buChar char="•"/>
                <a:defRPr sz="4000"/>
              </a:pPr>
              <a:r>
                <a:t>Simulation-based verification efforts, e.g., Batfish, need to enumerate </a:t>
              </a:r>
              <a14:m>
                <m:oMath>
                  <m:sSubSup>
                    <m:e>
                      <m:r>
                        <a:rPr xmlns:a="http://schemas.openxmlformats.org/drawingml/2006/main" sz="4850" i="1">
                          <a:solidFill>
                            <a:srgbClr val="000000"/>
                          </a:solidFill>
                          <a:latin typeface="Cambria Math" panose="02040503050406030204" pitchFamily="18" charset="0"/>
                        </a:rPr>
                        <m:t>C</m:t>
                      </m:r>
                    </m:e>
                    <m:sub>
                      <m:r>
                        <a:rPr xmlns:a="http://schemas.openxmlformats.org/drawingml/2006/main" sz="4850" i="1">
                          <a:solidFill>
                            <a:srgbClr val="000000"/>
                          </a:solidFill>
                          <a:latin typeface="Cambria Math" panose="02040503050406030204" pitchFamily="18" charset="0"/>
                        </a:rPr>
                        <m:t>n</m:t>
                      </m:r>
                    </m:sub>
                    <m:sup>
                      <m:r>
                        <a:rPr xmlns:a="http://schemas.openxmlformats.org/drawingml/2006/main" sz="4850" i="1">
                          <a:solidFill>
                            <a:srgbClr val="000000"/>
                          </a:solidFill>
                          <a:latin typeface="Cambria Math" panose="02040503050406030204" pitchFamily="18" charset="0"/>
                        </a:rPr>
                        <m:t>k</m:t>
                      </m:r>
                    </m:sup>
                  </m:sSubSup>
                </m:oMath>
              </a14:m>
              <a:r>
                <a:t> cases for checking under arbitrary </a:t>
              </a:r>
              <a:r>
                <a:rPr b="1" i="1">
                  <a:latin typeface="Helvetica"/>
                  <a:ea typeface="Helvetica"/>
                  <a:cs typeface="Helvetica"/>
                  <a:sym typeface="Helvetica"/>
                </a:rPr>
                <a:t>k</a:t>
              </a:r>
              <a:r>
                <a:t> failures out of </a:t>
              </a:r>
              <a:r>
                <a:rPr b="1" i="1">
                  <a:latin typeface="Helvetica"/>
                  <a:ea typeface="Helvetica"/>
                  <a:cs typeface="Helvetica"/>
                  <a:sym typeface="Helvetica"/>
                </a:rPr>
                <a:t>n</a:t>
              </a:r>
              <a:r>
                <a:t> links</a:t>
              </a:r>
            </a:p>
            <a:p>
              <a:pPr marL="457200" indent="-457200" algn="l">
                <a:lnSpc>
                  <a:spcPct val="120000"/>
                </a:lnSpc>
                <a:buSzPct val="100000"/>
                <a:buChar char="•"/>
                <a:defRPr sz="4000"/>
              </a:pPr>
              <a:r>
                <a:t>Formal model approaches, e.g., Minesweeper, are not scalable since a large WAN generates a huge SMT formula</a:t>
              </a:r>
            </a:p>
            <a:p>
              <a:pPr marL="457200" indent="-457200" algn="l">
                <a:lnSpc>
                  <a:spcPct val="120000"/>
                </a:lnSpc>
                <a:buSzPct val="100000"/>
                <a:buChar char="•"/>
                <a:defRPr sz="4000"/>
              </a:pPr>
              <a:r>
                <a:t>Asymmetry of our WAN invalidates symmetry-based simplification approaches   </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807"/>
                                        </p:tgtEl>
                                        <p:attrNameLst>
                                          <p:attrName>style.visibility</p:attrName>
                                        </p:attrNameLst>
                                      </p:cBhvr>
                                      <p:to>
                                        <p:strVal val="visible"/>
                                      </p:to>
                                    </p:set>
                                    <p:animEffect filter="fade" transition="in">
                                      <p:cBhvr>
                                        <p:cTn id="7" dur="1000"/>
                                        <p:tgtEl>
                                          <p:spTgt spid="18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07" grpId="1"/>
    </p:bld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1" name="Rectangle"/>
          <p:cNvSpPr/>
          <p:nvPr/>
        </p:nvSpPr>
        <p:spPr>
          <a:xfrm>
            <a:off x="1203288" y="1890500"/>
            <a:ext cx="21977424" cy="1394766"/>
          </a:xfrm>
          <a:prstGeom prst="rect">
            <a:avLst/>
          </a:prstGeom>
          <a:solidFill>
            <a:srgbClr val="A8D6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pic>
        <p:nvPicPr>
          <p:cNvPr id="181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813"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814" name="Challenge 2: Faithfulness of device behavior model"/>
          <p:cNvSpPr txBox="1"/>
          <p:nvPr/>
        </p:nvSpPr>
        <p:spPr>
          <a:xfrm>
            <a:off x="1801866" y="2148464"/>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2: Faithfulness of device behavior model</a:t>
            </a:r>
          </a:p>
        </p:txBody>
      </p:sp>
      <p:sp>
        <p:nvSpPr>
          <p:cNvPr id="1815" name="Line"/>
          <p:cNvSpPr/>
          <p:nvPr/>
        </p:nvSpPr>
        <p:spPr>
          <a:xfrm flipV="1">
            <a:off x="3795814" y="10523730"/>
            <a:ext cx="17209722" cy="4"/>
          </a:xfrm>
          <a:prstGeom prst="line">
            <a:avLst/>
          </a:prstGeom>
          <a:ln w="50800">
            <a:solidFill>
              <a:srgbClr val="000000"/>
            </a:solidFill>
            <a:miter lim="400000"/>
          </a:ln>
        </p:spPr>
        <p:txBody>
          <a:bodyPr lIns="50800" tIns="50800" rIns="50800" bIns="50800" anchor="ctr"/>
          <a:lstStyle/>
          <a:p>
            <a:pPr>
              <a:defRPr sz="3200"/>
            </a:pPr>
          </a:p>
        </p:txBody>
      </p:sp>
      <p:pic>
        <p:nvPicPr>
          <p:cNvPr id="1816" name="Image" descr="Image"/>
          <p:cNvPicPr>
            <a:picLocks noChangeAspect="1"/>
          </p:cNvPicPr>
          <p:nvPr/>
        </p:nvPicPr>
        <p:blipFill>
          <a:blip r:embed="rId4">
            <a:extLst/>
          </a:blip>
          <a:stretch>
            <a:fillRect/>
          </a:stretch>
        </p:blipFill>
        <p:spPr>
          <a:xfrm>
            <a:off x="2839814" y="10110982"/>
            <a:ext cx="1561273" cy="825501"/>
          </a:xfrm>
          <a:prstGeom prst="rect">
            <a:avLst/>
          </a:prstGeom>
          <a:ln w="12700">
            <a:miter lim="400000"/>
          </a:ln>
        </p:spPr>
      </p:pic>
      <p:pic>
        <p:nvPicPr>
          <p:cNvPr id="1817" name="Image" descr="Image"/>
          <p:cNvPicPr>
            <a:picLocks noChangeAspect="1"/>
          </p:cNvPicPr>
          <p:nvPr/>
        </p:nvPicPr>
        <p:blipFill>
          <a:blip r:embed="rId4">
            <a:extLst/>
          </a:blip>
          <a:stretch>
            <a:fillRect/>
          </a:stretch>
        </p:blipFill>
        <p:spPr>
          <a:xfrm>
            <a:off x="14015975" y="10110982"/>
            <a:ext cx="1561273" cy="825501"/>
          </a:xfrm>
          <a:prstGeom prst="rect">
            <a:avLst/>
          </a:prstGeom>
          <a:ln w="12700">
            <a:miter lim="400000"/>
          </a:ln>
        </p:spPr>
      </p:pic>
      <p:pic>
        <p:nvPicPr>
          <p:cNvPr id="1818" name="Image" descr="Image"/>
          <p:cNvPicPr>
            <a:picLocks noChangeAspect="1"/>
          </p:cNvPicPr>
          <p:nvPr/>
        </p:nvPicPr>
        <p:blipFill>
          <a:blip r:embed="rId4">
            <a:extLst/>
          </a:blip>
          <a:stretch>
            <a:fillRect/>
          </a:stretch>
        </p:blipFill>
        <p:spPr>
          <a:xfrm>
            <a:off x="20309906" y="10110982"/>
            <a:ext cx="1561272" cy="825501"/>
          </a:xfrm>
          <a:prstGeom prst="rect">
            <a:avLst/>
          </a:prstGeom>
          <a:ln w="12700">
            <a:miter lim="400000"/>
          </a:ln>
        </p:spPr>
      </p:pic>
      <p:grpSp>
        <p:nvGrpSpPr>
          <p:cNvPr id="1821" name="Group"/>
          <p:cNvGrpSpPr/>
          <p:nvPr/>
        </p:nvGrpSpPr>
        <p:grpSpPr>
          <a:xfrm>
            <a:off x="1784268" y="3648567"/>
            <a:ext cx="3672365" cy="4755161"/>
            <a:chOff x="0" y="0"/>
            <a:chExt cx="3672363" cy="4755160"/>
          </a:xfrm>
        </p:grpSpPr>
        <p:sp>
          <p:nvSpPr>
            <p:cNvPr id="1819"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20" name="router r1…"/>
            <p:cNvSpPr txBox="1"/>
            <p:nvPr/>
          </p:nvSpPr>
          <p:spPr>
            <a:xfrm>
              <a:off x="127371" y="106883"/>
              <a:ext cx="3417621" cy="4432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r1</a:t>
              </a:r>
            </a:p>
            <a:p>
              <a:pPr algn="l">
                <a:defRPr sz="2600"/>
              </a:pPr>
              <a:r>
                <a:t>as 100</a:t>
              </a:r>
            </a:p>
            <a:p>
              <a:pPr algn="l">
                <a:defRPr sz="2600"/>
              </a:pPr>
              <a:r>
                <a:t>nw 10/8</a:t>
              </a:r>
            </a:p>
            <a:p>
              <a:pPr algn="l">
                <a:defRPr sz="2600"/>
              </a:pPr>
              <a:r>
                <a:t>nw 20/8</a:t>
              </a:r>
            </a:p>
            <a:p>
              <a:pPr algn="l">
                <a:defRPr sz="2600"/>
              </a:pPr>
            </a:p>
            <a:p>
              <a:pPr algn="l">
                <a:defRPr sz="2600"/>
              </a:pPr>
              <a:r>
                <a:t>peer r2</a:t>
              </a:r>
            </a:p>
            <a:p>
              <a:pPr algn="l">
                <a:defRPr sz="2600"/>
              </a:pPr>
              <a:r>
                <a:t>r1 to r2 egress</a:t>
              </a:r>
            </a:p>
            <a:p>
              <a:pPr algn="l">
                <a:defRPr sz="2600"/>
              </a:pPr>
            </a:p>
            <a:p>
              <a:pPr algn="l">
                <a:defRPr sz="2600"/>
              </a:pPr>
              <a:r>
                <a:t>policy r1 to r2:</a:t>
              </a:r>
            </a:p>
            <a:p>
              <a:pPr algn="l">
                <a:defRPr sz="2600">
                  <a:solidFill>
                    <a:srgbClr val="FFFDA9"/>
                  </a:solidFill>
                </a:defRPr>
              </a:pPr>
              <a:r>
                <a:t>if any:</a:t>
              </a:r>
            </a:p>
            <a:p>
              <a:pPr algn="l">
                <a:defRPr sz="2600">
                  <a:solidFill>
                    <a:srgbClr val="FFFDA9"/>
                  </a:solidFill>
                </a:defRPr>
              </a:pPr>
              <a:r>
                <a:t>    add community 920</a:t>
              </a:r>
            </a:p>
          </p:txBody>
        </p:sp>
      </p:grpSp>
      <p:sp>
        <p:nvSpPr>
          <p:cNvPr id="1822" name="Rectangle"/>
          <p:cNvSpPr/>
          <p:nvPr/>
        </p:nvSpPr>
        <p:spPr>
          <a:xfrm>
            <a:off x="8274391" y="3482784"/>
            <a:ext cx="1868280" cy="2385458"/>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823" name="router r2…"/>
          <p:cNvSpPr txBox="1"/>
          <p:nvPr/>
        </p:nvSpPr>
        <p:spPr>
          <a:xfrm>
            <a:off x="8401762" y="3640463"/>
            <a:ext cx="1356183" cy="207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pPr>
            <a:r>
              <a:t>router r2</a:t>
            </a:r>
          </a:p>
          <a:p>
            <a:pPr algn="l">
              <a:defRPr sz="2600"/>
            </a:pPr>
            <a:r>
              <a:t>as 200</a:t>
            </a:r>
          </a:p>
          <a:p>
            <a:pPr algn="l">
              <a:defRPr sz="2600"/>
            </a:pPr>
          </a:p>
          <a:p>
            <a:pPr algn="l">
              <a:defRPr sz="2600"/>
            </a:pPr>
            <a:r>
              <a:t>peer r1</a:t>
            </a:r>
          </a:p>
          <a:p>
            <a:pPr algn="l">
              <a:defRPr sz="2600"/>
            </a:pPr>
            <a:r>
              <a:t>peer r3</a:t>
            </a:r>
          </a:p>
        </p:txBody>
      </p:sp>
      <p:grpSp>
        <p:nvGrpSpPr>
          <p:cNvPr id="1826" name="Group"/>
          <p:cNvGrpSpPr/>
          <p:nvPr/>
        </p:nvGrpSpPr>
        <p:grpSpPr>
          <a:xfrm>
            <a:off x="12960429" y="3482784"/>
            <a:ext cx="3672364" cy="4755161"/>
            <a:chOff x="0" y="0"/>
            <a:chExt cx="3672363" cy="4755160"/>
          </a:xfrm>
        </p:grpSpPr>
        <p:sp>
          <p:nvSpPr>
            <p:cNvPr id="1824"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25" name="router r3…"/>
            <p:cNvSpPr txBox="1"/>
            <p:nvPr/>
          </p:nvSpPr>
          <p:spPr>
            <a:xfrm>
              <a:off x="127371" y="303733"/>
              <a:ext cx="3417621" cy="4038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r3</a:t>
              </a:r>
            </a:p>
            <a:p>
              <a:pPr algn="l">
                <a:defRPr sz="2600"/>
              </a:pPr>
              <a:r>
                <a:t>as 300</a:t>
              </a:r>
            </a:p>
            <a:p>
              <a:pPr algn="l">
                <a:defRPr sz="2600"/>
              </a:pPr>
            </a:p>
            <a:p>
              <a:pPr algn="l">
                <a:defRPr sz="2600"/>
              </a:pPr>
              <a:r>
                <a:t>peer r2</a:t>
              </a:r>
            </a:p>
            <a:p>
              <a:pPr algn="l">
                <a:defRPr sz="2600"/>
              </a:pPr>
              <a:r>
                <a:t>r2 to r3 ingress</a:t>
              </a:r>
            </a:p>
            <a:p>
              <a:pPr algn="l">
                <a:defRPr sz="2600"/>
              </a:pPr>
              <a:r>
                <a:t>peer r4</a:t>
              </a:r>
            </a:p>
            <a:p>
              <a:pPr algn="l">
                <a:defRPr sz="2600"/>
              </a:pPr>
            </a:p>
            <a:p>
              <a:pPr algn="l">
                <a:defRPr sz="2600"/>
              </a:pPr>
              <a:r>
                <a:t>policy r2 to r3:</a:t>
              </a:r>
            </a:p>
            <a:p>
              <a:pPr algn="l">
                <a:defRPr sz="2600">
                  <a:solidFill>
                    <a:srgbClr val="FFFDA9"/>
                  </a:solidFill>
                </a:defRPr>
              </a:pPr>
              <a:r>
                <a:t>if prefix == 20/8:</a:t>
              </a:r>
            </a:p>
            <a:p>
              <a:pPr algn="l">
                <a:defRPr sz="2600">
                  <a:solidFill>
                    <a:srgbClr val="FFFDA9"/>
                  </a:solidFill>
                </a:defRPr>
              </a:pPr>
              <a:r>
                <a:t>    add community 920</a:t>
              </a:r>
            </a:p>
          </p:txBody>
        </p:sp>
      </p:grpSp>
      <p:grpSp>
        <p:nvGrpSpPr>
          <p:cNvPr id="1829" name="Group"/>
          <p:cNvGrpSpPr/>
          <p:nvPr/>
        </p:nvGrpSpPr>
        <p:grpSpPr>
          <a:xfrm>
            <a:off x="19254359" y="3482784"/>
            <a:ext cx="3672364" cy="4755161"/>
            <a:chOff x="0" y="0"/>
            <a:chExt cx="3672363" cy="4755160"/>
          </a:xfrm>
        </p:grpSpPr>
        <p:sp>
          <p:nvSpPr>
            <p:cNvPr id="1827"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28" name="router r4…"/>
            <p:cNvSpPr txBox="1"/>
            <p:nvPr/>
          </p:nvSpPr>
          <p:spPr>
            <a:xfrm>
              <a:off x="127371" y="500583"/>
              <a:ext cx="3139923" cy="3644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r4</a:t>
              </a:r>
            </a:p>
            <a:p>
              <a:pPr algn="l">
                <a:defRPr sz="2600"/>
              </a:pPr>
              <a:r>
                <a:t>as 400</a:t>
              </a:r>
            </a:p>
            <a:p>
              <a:pPr algn="l">
                <a:defRPr sz="2600"/>
              </a:pPr>
            </a:p>
            <a:p>
              <a:pPr algn="l">
                <a:defRPr sz="2600"/>
              </a:pPr>
              <a:r>
                <a:t>peer r3</a:t>
              </a:r>
            </a:p>
            <a:p>
              <a:pPr algn="l">
                <a:defRPr sz="2600"/>
              </a:pPr>
              <a:r>
                <a:t>r3 to r4 ingress</a:t>
              </a:r>
            </a:p>
            <a:p>
              <a:pPr algn="l">
                <a:defRPr sz="2600"/>
              </a:pPr>
            </a:p>
            <a:p>
              <a:pPr algn="l">
                <a:defRPr sz="2600"/>
              </a:pPr>
              <a:r>
                <a:t>policy r3 to r4:</a:t>
              </a:r>
            </a:p>
            <a:p>
              <a:pPr algn="l">
                <a:defRPr sz="2600">
                  <a:solidFill>
                    <a:srgbClr val="FFFDA9"/>
                  </a:solidFill>
                </a:defRPr>
              </a:pPr>
              <a:r>
                <a:t>if community != 920:</a:t>
              </a:r>
            </a:p>
            <a:p>
              <a:pPr algn="l">
                <a:defRPr sz="2600">
                  <a:solidFill>
                    <a:srgbClr val="FFFDA9"/>
                  </a:solidFill>
                </a:defRPr>
              </a:pPr>
              <a:r>
                <a:t>    deny</a:t>
              </a:r>
            </a:p>
          </p:txBody>
        </p:sp>
      </p:grpSp>
      <p:sp>
        <p:nvSpPr>
          <p:cNvPr id="1830" name="R1…"/>
          <p:cNvSpPr txBox="1"/>
          <p:nvPr/>
        </p:nvSpPr>
        <p:spPr>
          <a:xfrm>
            <a:off x="2349434"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R1</a:t>
            </a:r>
          </a:p>
          <a:p>
            <a:pPr>
              <a:defRPr sz="4000"/>
            </a:pPr>
            <a:r>
              <a:t>(Vendor A)</a:t>
            </a:r>
          </a:p>
        </p:txBody>
      </p:sp>
      <p:sp>
        <p:nvSpPr>
          <p:cNvPr id="1831" name="R2…"/>
          <p:cNvSpPr txBox="1"/>
          <p:nvPr/>
        </p:nvSpPr>
        <p:spPr>
          <a:xfrm>
            <a:off x="7937514"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R2</a:t>
            </a:r>
          </a:p>
          <a:p>
            <a:pPr>
              <a:defRPr sz="4000"/>
            </a:pPr>
            <a:r>
              <a:t>(Vendor B)</a:t>
            </a:r>
          </a:p>
        </p:txBody>
      </p:sp>
      <p:sp>
        <p:nvSpPr>
          <p:cNvPr id="1832" name="R3…"/>
          <p:cNvSpPr txBox="1"/>
          <p:nvPr/>
        </p:nvSpPr>
        <p:spPr>
          <a:xfrm>
            <a:off x="13534568"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R3</a:t>
            </a:r>
          </a:p>
          <a:p>
            <a:pPr>
              <a:defRPr sz="4000"/>
            </a:pPr>
            <a:r>
              <a:t>(Vendor A)</a:t>
            </a:r>
          </a:p>
        </p:txBody>
      </p:sp>
      <p:sp>
        <p:nvSpPr>
          <p:cNvPr id="1833" name="R4…"/>
          <p:cNvSpPr txBox="1"/>
          <p:nvPr/>
        </p:nvSpPr>
        <p:spPr>
          <a:xfrm>
            <a:off x="19819526"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R4</a:t>
            </a:r>
          </a:p>
          <a:p>
            <a:pPr>
              <a:defRPr sz="4000"/>
            </a:pPr>
            <a:r>
              <a:t>(Vendor A)</a:t>
            </a:r>
          </a:p>
        </p:txBody>
      </p:sp>
      <p:grpSp>
        <p:nvGrpSpPr>
          <p:cNvPr id="1836" name="Group"/>
          <p:cNvGrpSpPr/>
          <p:nvPr/>
        </p:nvGrpSpPr>
        <p:grpSpPr>
          <a:xfrm>
            <a:off x="818912" y="9020190"/>
            <a:ext cx="2250751" cy="1219253"/>
            <a:chOff x="0" y="0"/>
            <a:chExt cx="2250750" cy="1219251"/>
          </a:xfrm>
        </p:grpSpPr>
        <p:sp>
          <p:nvSpPr>
            <p:cNvPr id="1834" name="BGP updates…"/>
            <p:cNvSpPr/>
            <p:nvPr/>
          </p:nvSpPr>
          <p:spPr>
            <a:xfrm>
              <a:off x="0" y="0"/>
              <a:ext cx="2250751" cy="990600"/>
            </a:xfrm>
            <a:prstGeom prst="rect">
              <a:avLst/>
            </a:prstGeom>
            <a:solidFill>
              <a:schemeClr val="accent1">
                <a:satOff val="-3355"/>
                <a:lumOff val="26614"/>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500">
                  <a:solidFill>
                    <a:srgbClr val="FFFFFF"/>
                  </a:solidFill>
                </a:defRPr>
              </a:pPr>
              <a:r>
                <a:t>BGP updates</a:t>
              </a:r>
            </a:p>
            <a:p>
              <a:pPr>
                <a:defRPr sz="2500">
                  <a:solidFill>
                    <a:srgbClr val="FFFFFF"/>
                  </a:solidFill>
                </a:defRPr>
              </a:pPr>
              <a:r>
                <a:t>10/8, 20/8</a:t>
              </a:r>
            </a:p>
          </p:txBody>
        </p:sp>
        <p:sp>
          <p:nvSpPr>
            <p:cNvPr id="1835" name="Line"/>
            <p:cNvSpPr/>
            <p:nvPr/>
          </p:nvSpPr>
          <p:spPr>
            <a:xfrm>
              <a:off x="677782" y="1219251"/>
              <a:ext cx="896456"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sp>
        <p:nvSpPr>
          <p:cNvPr id="1837" name="if any:…"/>
          <p:cNvSpPr txBox="1"/>
          <p:nvPr/>
        </p:nvSpPr>
        <p:spPr>
          <a:xfrm>
            <a:off x="1911640" y="7292479"/>
            <a:ext cx="3417621"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any:</a:t>
            </a:r>
          </a:p>
          <a:p>
            <a:pPr algn="l">
              <a:defRPr sz="2600">
                <a:solidFill>
                  <a:schemeClr val="accent2"/>
                </a:solidFill>
              </a:defRPr>
            </a:pPr>
            <a:r>
              <a:t>    add community 920</a:t>
            </a:r>
          </a:p>
        </p:txBody>
      </p:sp>
      <p:sp>
        <p:nvSpPr>
          <p:cNvPr id="1838" name="if prefix == 20/8:…"/>
          <p:cNvSpPr txBox="1"/>
          <p:nvPr/>
        </p:nvSpPr>
        <p:spPr>
          <a:xfrm>
            <a:off x="13087801" y="6996497"/>
            <a:ext cx="3417621"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prefix == 20/8:</a:t>
            </a:r>
          </a:p>
          <a:p>
            <a:pPr algn="l">
              <a:defRPr sz="2600">
                <a:solidFill>
                  <a:schemeClr val="accent2"/>
                </a:solidFill>
              </a:defRPr>
            </a:pPr>
            <a:r>
              <a:t>    add community 920</a:t>
            </a:r>
          </a:p>
        </p:txBody>
      </p:sp>
      <p:sp>
        <p:nvSpPr>
          <p:cNvPr id="1839" name="if community != 920:…"/>
          <p:cNvSpPr txBox="1"/>
          <p:nvPr/>
        </p:nvSpPr>
        <p:spPr>
          <a:xfrm>
            <a:off x="19450552" y="6805997"/>
            <a:ext cx="3139923"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community != 920:</a:t>
            </a:r>
          </a:p>
          <a:p>
            <a:pPr algn="l">
              <a:defRPr sz="2600">
                <a:solidFill>
                  <a:schemeClr val="accent2"/>
                </a:solidFill>
              </a:defRPr>
            </a:pPr>
            <a:r>
              <a:t>    deny</a:t>
            </a:r>
          </a:p>
        </p:txBody>
      </p:sp>
      <p:grpSp>
        <p:nvGrpSpPr>
          <p:cNvPr id="1842" name="Group"/>
          <p:cNvGrpSpPr/>
          <p:nvPr/>
        </p:nvGrpSpPr>
        <p:grpSpPr>
          <a:xfrm>
            <a:off x="3567667" y="8529319"/>
            <a:ext cx="5048470" cy="1725242"/>
            <a:chOff x="0" y="0"/>
            <a:chExt cx="5048468" cy="1725241"/>
          </a:xfrm>
        </p:grpSpPr>
        <p:sp>
          <p:nvSpPr>
            <p:cNvPr id="1840" name="R1 to R2 BGP updates:…"/>
            <p:cNvSpPr/>
            <p:nvPr/>
          </p:nvSpPr>
          <p:spPr>
            <a:xfrm>
              <a:off x="0" y="0"/>
              <a:ext cx="5048469"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R1 to R2 BGP updates:</a:t>
              </a:r>
            </a:p>
            <a:p>
              <a:pPr>
                <a:defRPr sz="2400"/>
              </a:pPr>
              <a:r>
                <a:t>10/8, as=100, next=R1, </a:t>
              </a:r>
              <a:r>
                <a:rPr>
                  <a:solidFill>
                    <a:schemeClr val="accent2"/>
                  </a:solidFill>
                </a:rPr>
                <a:t>cmty=920</a:t>
              </a:r>
              <a:endParaRPr>
                <a:solidFill>
                  <a:schemeClr val="accent2"/>
                </a:solidFill>
              </a:endParaRPr>
            </a:p>
            <a:p>
              <a:pPr>
                <a:defRPr sz="2400"/>
              </a:pPr>
              <a:r>
                <a:t>20/8, as=100, next=R1, </a:t>
              </a:r>
              <a:r>
                <a:rPr>
                  <a:solidFill>
                    <a:schemeClr val="accent2"/>
                  </a:solidFill>
                </a:rPr>
                <a:t>cmty=920</a:t>
              </a:r>
            </a:p>
          </p:txBody>
        </p:sp>
        <p:sp>
          <p:nvSpPr>
            <p:cNvPr id="1841" name="Line"/>
            <p:cNvSpPr/>
            <p:nvPr/>
          </p:nvSpPr>
          <p:spPr>
            <a:xfrm>
              <a:off x="2394109" y="1725241"/>
              <a:ext cx="896455"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grpSp>
        <p:nvGrpSpPr>
          <p:cNvPr id="1845" name="Group"/>
          <p:cNvGrpSpPr/>
          <p:nvPr/>
        </p:nvGrpSpPr>
        <p:grpSpPr>
          <a:xfrm>
            <a:off x="8830507" y="8555769"/>
            <a:ext cx="5652272" cy="1699317"/>
            <a:chOff x="0" y="0"/>
            <a:chExt cx="5652271" cy="1699316"/>
          </a:xfrm>
        </p:grpSpPr>
        <p:sp>
          <p:nvSpPr>
            <p:cNvPr id="1843" name="Group"/>
            <p:cNvSpPr/>
            <p:nvPr/>
          </p:nvSpPr>
          <p:spPr>
            <a:xfrm>
              <a:off x="0" y="0"/>
              <a:ext cx="5652272"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R2 to R3 BGP updates:</a:t>
              </a:r>
            </a:p>
            <a:p>
              <a:pPr>
                <a:defRPr sz="2400"/>
              </a:pPr>
              <a:r>
                <a:t>10/8, as=100-200, next=R2, </a:t>
              </a:r>
              <a:r>
                <a:rPr>
                  <a:solidFill>
                    <a:schemeClr val="accent2"/>
                  </a:solidFill>
                </a:rPr>
                <a:t>cmty=920</a:t>
              </a:r>
            </a:p>
            <a:p>
              <a:pPr>
                <a:defRPr sz="2400"/>
              </a:pPr>
              <a:r>
                <a:t>20/8, as=100-200, next=R2, </a:t>
              </a:r>
              <a:r>
                <a:rPr>
                  <a:solidFill>
                    <a:schemeClr val="accent2"/>
                  </a:solidFill>
                </a:rPr>
                <a:t>cmty=920</a:t>
              </a:r>
            </a:p>
          </p:txBody>
        </p:sp>
        <p:sp>
          <p:nvSpPr>
            <p:cNvPr id="1844" name="Line"/>
            <p:cNvSpPr/>
            <p:nvPr/>
          </p:nvSpPr>
          <p:spPr>
            <a:xfrm>
              <a:off x="2716707" y="1699316"/>
              <a:ext cx="919686"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grpSp>
        <p:nvGrpSpPr>
          <p:cNvPr id="1848" name="Group"/>
          <p:cNvGrpSpPr/>
          <p:nvPr/>
        </p:nvGrpSpPr>
        <p:grpSpPr>
          <a:xfrm>
            <a:off x="14697150" y="8555769"/>
            <a:ext cx="6484590" cy="1712017"/>
            <a:chOff x="0" y="0"/>
            <a:chExt cx="6484588" cy="1712016"/>
          </a:xfrm>
        </p:grpSpPr>
        <p:sp>
          <p:nvSpPr>
            <p:cNvPr id="1846" name="R2 to R3 BGP updates:…"/>
            <p:cNvSpPr/>
            <p:nvPr/>
          </p:nvSpPr>
          <p:spPr>
            <a:xfrm>
              <a:off x="0" y="0"/>
              <a:ext cx="6484589"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R2 to R3 BGP updates:</a:t>
              </a:r>
            </a:p>
            <a:p>
              <a:pPr>
                <a:defRPr sz="2400"/>
              </a:pPr>
              <a:r>
                <a:t>10/8, as=100-200-300, next=R3, </a:t>
              </a:r>
              <a:r>
                <a:rPr>
                  <a:solidFill>
                    <a:schemeClr val="accent2"/>
                  </a:solidFill>
                </a:rPr>
                <a:t>cmty=920</a:t>
              </a:r>
            </a:p>
            <a:p>
              <a:pPr>
                <a:defRPr sz="2400"/>
              </a:pPr>
              <a:r>
                <a:t>20/8, as=100-200-300, next=R3, </a:t>
              </a:r>
              <a:r>
                <a:rPr>
                  <a:solidFill>
                    <a:schemeClr val="accent2"/>
                  </a:solidFill>
                </a:rPr>
                <a:t>cmty=920</a:t>
              </a:r>
            </a:p>
          </p:txBody>
        </p:sp>
        <p:sp>
          <p:nvSpPr>
            <p:cNvPr id="1847" name="Line"/>
            <p:cNvSpPr/>
            <p:nvPr/>
          </p:nvSpPr>
          <p:spPr>
            <a:xfrm>
              <a:off x="2773512" y="1712016"/>
              <a:ext cx="937561"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pic>
        <p:nvPicPr>
          <p:cNvPr id="1849" name="Image" descr="Image"/>
          <p:cNvPicPr>
            <a:picLocks noChangeAspect="1"/>
          </p:cNvPicPr>
          <p:nvPr/>
        </p:nvPicPr>
        <p:blipFill>
          <a:blip r:embed="rId4">
            <a:extLst/>
          </a:blip>
          <a:stretch>
            <a:fillRect/>
          </a:stretch>
        </p:blipFill>
        <p:spPr>
          <a:xfrm>
            <a:off x="8418922" y="10110982"/>
            <a:ext cx="1561273" cy="825501"/>
          </a:xfrm>
          <a:prstGeom prst="rect">
            <a:avLst/>
          </a:prstGeom>
          <a:ln w="12700">
            <a:miter lim="400000"/>
          </a:ln>
        </p:spPr>
      </p:pic>
      <p:graphicFrame>
        <p:nvGraphicFramePr>
          <p:cNvPr id="1850" name="Table"/>
          <p:cNvGraphicFramePr/>
          <p:nvPr/>
        </p:nvGraphicFramePr>
        <p:xfrm>
          <a:off x="18903881" y="10805078"/>
          <a:ext cx="4398720" cy="2034434"/>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2199359"/>
                <a:gridCol w="2199359"/>
              </a:tblGrid>
              <a:tr h="678144">
                <a:tc>
                  <a:txBody>
                    <a:bodyPr/>
                    <a:lstStyle/>
                    <a:p>
                      <a:pPr defTabSz="914400">
                        <a:defRPr sz="1800"/>
                      </a:pPr>
                      <a:r>
                        <a:rPr b="1" sz="3600">
                          <a:latin typeface="Helvetica"/>
                          <a:ea typeface="Helvetica"/>
                          <a:cs typeface="Helvetica"/>
                          <a:sym typeface="Helvetica"/>
                        </a:rPr>
                        <a:t>Prefix</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b="1" sz="3600">
                          <a:latin typeface="Helvetica"/>
                          <a:ea typeface="Helvetica"/>
                          <a:cs typeface="Helvetica"/>
                          <a:sym typeface="Helvetica"/>
                        </a:rPr>
                        <a:t>AS Path</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000"/>
                        <a:t>10/8</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2200"/>
                        <a:t>300, 200, 100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000"/>
                        <a:t>20/8</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2000"/>
                        <a:t>300, 200, 100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bl>
          </a:graphicData>
        </a:graphic>
      </p:graphicFrame>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836"/>
                                        </p:tgtEl>
                                        <p:attrNameLst>
                                          <p:attrName>style.visibility</p:attrName>
                                        </p:attrNameLst>
                                      </p:cBhvr>
                                      <p:to>
                                        <p:strVal val="visible"/>
                                      </p:to>
                                    </p:set>
                                    <p:animEffect filter="wipe(left)" transition="in">
                                      <p:cBhvr>
                                        <p:cTn id="7" dur="600"/>
                                        <p:tgtEl>
                                          <p:spTgt spid="1836"/>
                                        </p:tgtEl>
                                      </p:cBhvr>
                                    </p:animEffect>
                                  </p:childTnLst>
                                </p:cTn>
                              </p:par>
                            </p:childTnLst>
                          </p:cTn>
                        </p:par>
                      </p:childTnLst>
                    </p:cTn>
                  </p:par>
                  <p:par>
                    <p:cTn id="8" fill="hold">
                      <p:stCondLst>
                        <p:cond delay="indefinite"/>
                      </p:stCondLst>
                      <p:childTnLst>
                        <p:par>
                          <p:cTn id="9" fill="hold">
                            <p:stCondLst>
                              <p:cond delay="0"/>
                            </p:stCondLst>
                            <p:childTnLst>
                              <p:par>
                                <p:cTn id="10" presetClass="emph" nodeType="clickEffect" presetSubtype="0" presetID="35" grpId="2" repeatCount="4000" fill="hold">
                                  <p:stCondLst>
                                    <p:cond delay="0"/>
                                  </p:stCondLst>
                                  <p:childTnLst>
                                    <p:anim calcmode="discrete" valueType="str">
                                      <p:cBhvr>
                                        <p:cTn id="11" dur="1000" fill="hold"/>
                                        <p:tgtEl>
                                          <p:spTgt spid="1837"/>
                                        </p:tgtEl>
                                        <p:attrNameLst>
                                          <p:attrName>style.visibility</p:attrName>
                                        </p:attrNameLst>
                                      </p:cBhvr>
                                      <p:tavLst>
                                        <p:tav tm="0">
                                          <p:val>
                                            <p:strVal val="hidden"/>
                                          </p:val>
                                        </p:tav>
                                        <p:tav tm="50000">
                                          <p:val>
                                            <p:strVal val="visible"/>
                                          </p:val>
                                        </p:tav>
                                      </p:tavLst>
                                    </p:anim>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3" fill="hold">
                                  <p:stCondLst>
                                    <p:cond delay="0"/>
                                  </p:stCondLst>
                                  <p:iterate type="el" backwards="0">
                                    <p:tmAbs val="0"/>
                                  </p:iterate>
                                  <p:childTnLst>
                                    <p:set>
                                      <p:cBhvr>
                                        <p:cTn id="15" fill="hold"/>
                                        <p:tgtEl>
                                          <p:spTgt spid="1842"/>
                                        </p:tgtEl>
                                        <p:attrNameLst>
                                          <p:attrName>style.visibility</p:attrName>
                                        </p:attrNameLst>
                                      </p:cBhvr>
                                      <p:to>
                                        <p:strVal val="visible"/>
                                      </p:to>
                                    </p:set>
                                    <p:animEffect filter="wipe(left)" transition="in">
                                      <p:cBhvr>
                                        <p:cTn id="16" dur="1000"/>
                                        <p:tgtEl>
                                          <p:spTgt spid="1842"/>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8" presetID="22" grpId="4" fill="hold">
                                  <p:stCondLst>
                                    <p:cond delay="0"/>
                                  </p:stCondLst>
                                  <p:iterate type="el" backwards="0">
                                    <p:tmAbs val="0"/>
                                  </p:iterate>
                                  <p:childTnLst>
                                    <p:set>
                                      <p:cBhvr>
                                        <p:cTn id="20" fill="hold"/>
                                        <p:tgtEl>
                                          <p:spTgt spid="1845"/>
                                        </p:tgtEl>
                                        <p:attrNameLst>
                                          <p:attrName>style.visibility</p:attrName>
                                        </p:attrNameLst>
                                      </p:cBhvr>
                                      <p:to>
                                        <p:strVal val="visible"/>
                                      </p:to>
                                    </p:set>
                                    <p:animEffect filter="wipe(left)" transition="in">
                                      <p:cBhvr>
                                        <p:cTn id="21" dur="1000"/>
                                        <p:tgtEl>
                                          <p:spTgt spid="1845"/>
                                        </p:tgtEl>
                                      </p:cBhvr>
                                    </p:animEffect>
                                  </p:childTnLst>
                                </p:cTn>
                              </p:par>
                            </p:childTnLst>
                          </p:cTn>
                        </p:par>
                      </p:childTnLst>
                    </p:cTn>
                  </p:par>
                  <p:par>
                    <p:cTn id="22" fill="hold">
                      <p:stCondLst>
                        <p:cond delay="indefinite"/>
                      </p:stCondLst>
                      <p:childTnLst>
                        <p:par>
                          <p:cTn id="23" fill="hold">
                            <p:stCondLst>
                              <p:cond delay="0"/>
                            </p:stCondLst>
                            <p:childTnLst>
                              <p:par>
                                <p:cTn id="24" presetClass="emph" nodeType="clickEffect" presetSubtype="0" presetID="35" grpId="5" repeatCount="4000" fill="hold">
                                  <p:stCondLst>
                                    <p:cond delay="0"/>
                                  </p:stCondLst>
                                  <p:childTnLst>
                                    <p:anim calcmode="discrete" valueType="str">
                                      <p:cBhvr>
                                        <p:cTn id="25" dur="1000" fill="hold"/>
                                        <p:tgtEl>
                                          <p:spTgt spid="1838"/>
                                        </p:tgtEl>
                                        <p:attrNameLst>
                                          <p:attrName>style.visibility</p:attrName>
                                        </p:attrNameLst>
                                      </p:cBhvr>
                                      <p:tavLst>
                                        <p:tav tm="0">
                                          <p:val>
                                            <p:strVal val="hidden"/>
                                          </p:val>
                                        </p:tav>
                                        <p:tav tm="50000">
                                          <p:val>
                                            <p:strVal val="visible"/>
                                          </p:val>
                                        </p:tav>
                                      </p:tavLst>
                                    </p:anim>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8" presetID="22" grpId="6" fill="hold">
                                  <p:stCondLst>
                                    <p:cond delay="0"/>
                                  </p:stCondLst>
                                  <p:iterate type="el" backwards="0">
                                    <p:tmAbs val="0"/>
                                  </p:iterate>
                                  <p:childTnLst>
                                    <p:set>
                                      <p:cBhvr>
                                        <p:cTn id="29" fill="hold"/>
                                        <p:tgtEl>
                                          <p:spTgt spid="1848"/>
                                        </p:tgtEl>
                                        <p:attrNameLst>
                                          <p:attrName>style.visibility</p:attrName>
                                        </p:attrNameLst>
                                      </p:cBhvr>
                                      <p:to>
                                        <p:strVal val="visible"/>
                                      </p:to>
                                    </p:set>
                                    <p:animEffect filter="wipe(left)" transition="in">
                                      <p:cBhvr>
                                        <p:cTn id="30" dur="1000"/>
                                        <p:tgtEl>
                                          <p:spTgt spid="1848"/>
                                        </p:tgtEl>
                                      </p:cBhvr>
                                    </p:animEffect>
                                  </p:childTnLst>
                                </p:cTn>
                              </p:par>
                            </p:childTnLst>
                          </p:cTn>
                        </p:par>
                        <p:par>
                          <p:cTn id="31" fill="hold">
                            <p:stCondLst>
                              <p:cond delay="1000"/>
                            </p:stCondLst>
                            <p:childTnLst>
                              <p:par>
                                <p:cTn id="32" presetClass="entr" nodeType="afterEffect" presetID="10" grpId="7" fill="hold">
                                  <p:stCondLst>
                                    <p:cond delay="0"/>
                                  </p:stCondLst>
                                  <p:iterate type="el" backwards="0">
                                    <p:tmAbs val="0"/>
                                  </p:iterate>
                                  <p:childTnLst>
                                    <p:set>
                                      <p:cBhvr>
                                        <p:cTn id="33" fill="hold"/>
                                        <p:tgtEl>
                                          <p:spTgt spid="1850"/>
                                        </p:tgtEl>
                                        <p:attrNameLst>
                                          <p:attrName>style.visibility</p:attrName>
                                        </p:attrNameLst>
                                      </p:cBhvr>
                                      <p:to>
                                        <p:strVal val="visible"/>
                                      </p:to>
                                    </p:set>
                                    <p:animEffect filter="fade" transition="in">
                                      <p:cBhvr>
                                        <p:cTn id="34" dur="1000"/>
                                        <p:tgtEl>
                                          <p:spTgt spid="18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45" grpId="4"/>
      <p:bldP build="whole" bldLvl="1" animBg="1" rev="0" advAuto="0" spid="1838" grpId="5"/>
      <p:bldP build="whole" bldLvl="1" animBg="1" rev="0" advAuto="0" spid="1842" grpId="3"/>
      <p:bldP build="whole" bldLvl="1" animBg="1" rev="0" advAuto="0" spid="1850" grpId="7"/>
      <p:bldP build="whole" bldLvl="1" animBg="1" rev="0" advAuto="0" spid="1837" grpId="2"/>
      <p:bldP build="whole" bldLvl="1" animBg="1" rev="0" advAuto="0" spid="1836" grpId="1"/>
      <p:bldP build="whole" bldLvl="1" animBg="1" rev="0" advAuto="0" spid="1848" grpId="6"/>
    </p:bld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855"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856" name="Line"/>
          <p:cNvSpPr/>
          <p:nvPr/>
        </p:nvSpPr>
        <p:spPr>
          <a:xfrm flipV="1">
            <a:off x="3795814" y="10523730"/>
            <a:ext cx="17209722" cy="4"/>
          </a:xfrm>
          <a:prstGeom prst="line">
            <a:avLst/>
          </a:prstGeom>
          <a:ln w="50800">
            <a:solidFill>
              <a:srgbClr val="000000"/>
            </a:solidFill>
            <a:miter lim="400000"/>
          </a:ln>
        </p:spPr>
        <p:txBody>
          <a:bodyPr lIns="50800" tIns="50800" rIns="50800" bIns="50800" anchor="ctr"/>
          <a:lstStyle/>
          <a:p>
            <a:pPr>
              <a:defRPr sz="3200"/>
            </a:pPr>
          </a:p>
        </p:txBody>
      </p:sp>
      <p:pic>
        <p:nvPicPr>
          <p:cNvPr id="1857" name="Image" descr="Image"/>
          <p:cNvPicPr>
            <a:picLocks noChangeAspect="1"/>
          </p:cNvPicPr>
          <p:nvPr/>
        </p:nvPicPr>
        <p:blipFill>
          <a:blip r:embed="rId4">
            <a:extLst/>
          </a:blip>
          <a:stretch>
            <a:fillRect/>
          </a:stretch>
        </p:blipFill>
        <p:spPr>
          <a:xfrm>
            <a:off x="2839814" y="10110982"/>
            <a:ext cx="1561273" cy="825501"/>
          </a:xfrm>
          <a:prstGeom prst="rect">
            <a:avLst/>
          </a:prstGeom>
          <a:ln w="12700">
            <a:miter lim="400000"/>
          </a:ln>
        </p:spPr>
      </p:pic>
      <p:pic>
        <p:nvPicPr>
          <p:cNvPr id="1858" name="Image" descr="Image"/>
          <p:cNvPicPr>
            <a:picLocks noChangeAspect="1"/>
          </p:cNvPicPr>
          <p:nvPr/>
        </p:nvPicPr>
        <p:blipFill>
          <a:blip r:embed="rId5">
            <a:extLst/>
          </a:blip>
          <a:stretch>
            <a:fillRect/>
          </a:stretch>
        </p:blipFill>
        <p:spPr>
          <a:xfrm>
            <a:off x="8418922" y="10110982"/>
            <a:ext cx="1579218" cy="825501"/>
          </a:xfrm>
          <a:prstGeom prst="rect">
            <a:avLst/>
          </a:prstGeom>
          <a:ln w="12700">
            <a:miter lim="400000"/>
          </a:ln>
        </p:spPr>
      </p:pic>
      <p:pic>
        <p:nvPicPr>
          <p:cNvPr id="1859" name="Image" descr="Image"/>
          <p:cNvPicPr>
            <a:picLocks noChangeAspect="1"/>
          </p:cNvPicPr>
          <p:nvPr/>
        </p:nvPicPr>
        <p:blipFill>
          <a:blip r:embed="rId4">
            <a:extLst/>
          </a:blip>
          <a:stretch>
            <a:fillRect/>
          </a:stretch>
        </p:blipFill>
        <p:spPr>
          <a:xfrm>
            <a:off x="14015975" y="10110982"/>
            <a:ext cx="1561273" cy="825501"/>
          </a:xfrm>
          <a:prstGeom prst="rect">
            <a:avLst/>
          </a:prstGeom>
          <a:ln w="12700">
            <a:miter lim="400000"/>
          </a:ln>
        </p:spPr>
      </p:pic>
      <p:pic>
        <p:nvPicPr>
          <p:cNvPr id="1860" name="Image" descr="Image"/>
          <p:cNvPicPr>
            <a:picLocks noChangeAspect="1"/>
          </p:cNvPicPr>
          <p:nvPr/>
        </p:nvPicPr>
        <p:blipFill>
          <a:blip r:embed="rId4">
            <a:extLst/>
          </a:blip>
          <a:stretch>
            <a:fillRect/>
          </a:stretch>
        </p:blipFill>
        <p:spPr>
          <a:xfrm>
            <a:off x="20309906" y="10110982"/>
            <a:ext cx="1561272" cy="825501"/>
          </a:xfrm>
          <a:prstGeom prst="rect">
            <a:avLst/>
          </a:prstGeom>
          <a:ln w="12700">
            <a:miter lim="400000"/>
          </a:ln>
        </p:spPr>
      </p:pic>
      <p:grpSp>
        <p:nvGrpSpPr>
          <p:cNvPr id="1863" name="Group"/>
          <p:cNvGrpSpPr/>
          <p:nvPr/>
        </p:nvGrpSpPr>
        <p:grpSpPr>
          <a:xfrm>
            <a:off x="1784268" y="3648567"/>
            <a:ext cx="3672365" cy="4755161"/>
            <a:chOff x="0" y="0"/>
            <a:chExt cx="3672363" cy="4755160"/>
          </a:xfrm>
        </p:grpSpPr>
        <p:sp>
          <p:nvSpPr>
            <p:cNvPr id="1861"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62" name="router r1…"/>
            <p:cNvSpPr txBox="1"/>
            <p:nvPr/>
          </p:nvSpPr>
          <p:spPr>
            <a:xfrm>
              <a:off x="127371" y="106883"/>
              <a:ext cx="3417621" cy="4432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r1</a:t>
              </a:r>
            </a:p>
            <a:p>
              <a:pPr algn="l">
                <a:defRPr sz="2600"/>
              </a:pPr>
              <a:r>
                <a:t>as 100</a:t>
              </a:r>
            </a:p>
            <a:p>
              <a:pPr algn="l">
                <a:defRPr sz="2600"/>
              </a:pPr>
              <a:r>
                <a:t>nw 10/8</a:t>
              </a:r>
            </a:p>
            <a:p>
              <a:pPr algn="l">
                <a:defRPr sz="2600"/>
              </a:pPr>
              <a:r>
                <a:t>nw 20/8</a:t>
              </a:r>
            </a:p>
            <a:p>
              <a:pPr algn="l">
                <a:defRPr sz="2600"/>
              </a:pPr>
            </a:p>
            <a:p>
              <a:pPr algn="l">
                <a:defRPr sz="2600"/>
              </a:pPr>
              <a:r>
                <a:t>peer r2</a:t>
              </a:r>
            </a:p>
            <a:p>
              <a:pPr algn="l">
                <a:defRPr sz="2600"/>
              </a:pPr>
              <a:r>
                <a:t>r1 to r2 egress</a:t>
              </a:r>
            </a:p>
            <a:p>
              <a:pPr algn="l">
                <a:defRPr sz="2600"/>
              </a:pPr>
            </a:p>
            <a:p>
              <a:pPr algn="l">
                <a:defRPr sz="2600"/>
              </a:pPr>
              <a:r>
                <a:t>policy r1 to r2:</a:t>
              </a:r>
            </a:p>
            <a:p>
              <a:pPr algn="l">
                <a:defRPr sz="2600">
                  <a:solidFill>
                    <a:srgbClr val="FFFDA9"/>
                  </a:solidFill>
                </a:defRPr>
              </a:pPr>
              <a:r>
                <a:t>if any:</a:t>
              </a:r>
            </a:p>
            <a:p>
              <a:pPr algn="l">
                <a:defRPr sz="2600">
                  <a:solidFill>
                    <a:srgbClr val="FFFDA9"/>
                  </a:solidFill>
                </a:defRPr>
              </a:pPr>
              <a:r>
                <a:t>    add community 920</a:t>
              </a:r>
            </a:p>
          </p:txBody>
        </p:sp>
      </p:grpSp>
      <p:sp>
        <p:nvSpPr>
          <p:cNvPr id="1864" name="Rectangle"/>
          <p:cNvSpPr/>
          <p:nvPr/>
        </p:nvSpPr>
        <p:spPr>
          <a:xfrm>
            <a:off x="8274391" y="3482784"/>
            <a:ext cx="1868280" cy="2385458"/>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865" name="router r2…"/>
          <p:cNvSpPr txBox="1"/>
          <p:nvPr/>
        </p:nvSpPr>
        <p:spPr>
          <a:xfrm>
            <a:off x="8401762" y="3640463"/>
            <a:ext cx="1356183" cy="207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pPr>
            <a:r>
              <a:t>router r2</a:t>
            </a:r>
          </a:p>
          <a:p>
            <a:pPr algn="l">
              <a:defRPr sz="2600"/>
            </a:pPr>
            <a:r>
              <a:t>as 200</a:t>
            </a:r>
          </a:p>
          <a:p>
            <a:pPr algn="l">
              <a:defRPr sz="2600"/>
            </a:pPr>
          </a:p>
          <a:p>
            <a:pPr algn="l">
              <a:defRPr sz="2600"/>
            </a:pPr>
            <a:r>
              <a:t>peer r1</a:t>
            </a:r>
          </a:p>
          <a:p>
            <a:pPr algn="l">
              <a:defRPr sz="2600"/>
            </a:pPr>
            <a:r>
              <a:t>peer r3</a:t>
            </a:r>
          </a:p>
        </p:txBody>
      </p:sp>
      <p:grpSp>
        <p:nvGrpSpPr>
          <p:cNvPr id="1868" name="Group"/>
          <p:cNvGrpSpPr/>
          <p:nvPr/>
        </p:nvGrpSpPr>
        <p:grpSpPr>
          <a:xfrm>
            <a:off x="12960429" y="3482784"/>
            <a:ext cx="3672364" cy="4755161"/>
            <a:chOff x="0" y="0"/>
            <a:chExt cx="3672363" cy="4755160"/>
          </a:xfrm>
        </p:grpSpPr>
        <p:sp>
          <p:nvSpPr>
            <p:cNvPr id="1866"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67" name="router r3…"/>
            <p:cNvSpPr txBox="1"/>
            <p:nvPr/>
          </p:nvSpPr>
          <p:spPr>
            <a:xfrm>
              <a:off x="127371" y="303733"/>
              <a:ext cx="3417621" cy="4038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r3</a:t>
              </a:r>
            </a:p>
            <a:p>
              <a:pPr algn="l">
                <a:defRPr sz="2600"/>
              </a:pPr>
              <a:r>
                <a:t>as 300</a:t>
              </a:r>
            </a:p>
            <a:p>
              <a:pPr algn="l">
                <a:defRPr sz="2600"/>
              </a:pPr>
            </a:p>
            <a:p>
              <a:pPr algn="l">
                <a:defRPr sz="2600"/>
              </a:pPr>
              <a:r>
                <a:t>peer r2</a:t>
              </a:r>
            </a:p>
            <a:p>
              <a:pPr algn="l">
                <a:defRPr sz="2600"/>
              </a:pPr>
              <a:r>
                <a:t>r2 to r3 ingress</a:t>
              </a:r>
            </a:p>
            <a:p>
              <a:pPr algn="l">
                <a:defRPr sz="2600"/>
              </a:pPr>
              <a:r>
                <a:t>peer r4</a:t>
              </a:r>
            </a:p>
            <a:p>
              <a:pPr algn="l">
                <a:defRPr sz="2600"/>
              </a:pPr>
            </a:p>
            <a:p>
              <a:pPr algn="l">
                <a:defRPr sz="2600"/>
              </a:pPr>
              <a:r>
                <a:t>policy r2 to r3:</a:t>
              </a:r>
            </a:p>
            <a:p>
              <a:pPr algn="l">
                <a:defRPr sz="2600">
                  <a:solidFill>
                    <a:srgbClr val="FFFDA9"/>
                  </a:solidFill>
                </a:defRPr>
              </a:pPr>
              <a:r>
                <a:t>if prefix == 20/8:</a:t>
              </a:r>
            </a:p>
            <a:p>
              <a:pPr algn="l">
                <a:defRPr sz="2600">
                  <a:solidFill>
                    <a:srgbClr val="FFFDA9"/>
                  </a:solidFill>
                </a:defRPr>
              </a:pPr>
              <a:r>
                <a:t>    add community 920</a:t>
              </a:r>
            </a:p>
          </p:txBody>
        </p:sp>
      </p:grpSp>
      <p:grpSp>
        <p:nvGrpSpPr>
          <p:cNvPr id="1871" name="Group"/>
          <p:cNvGrpSpPr/>
          <p:nvPr/>
        </p:nvGrpSpPr>
        <p:grpSpPr>
          <a:xfrm>
            <a:off x="19254359" y="3482784"/>
            <a:ext cx="3672364" cy="4755161"/>
            <a:chOff x="0" y="0"/>
            <a:chExt cx="3672363" cy="4755160"/>
          </a:xfrm>
        </p:grpSpPr>
        <p:sp>
          <p:nvSpPr>
            <p:cNvPr id="1869" name="Rectangle"/>
            <p:cNvSpPr/>
            <p:nvPr/>
          </p:nvSpPr>
          <p:spPr>
            <a:xfrm>
              <a:off x="0" y="0"/>
              <a:ext cx="3672364" cy="4755161"/>
            </a:xfrm>
            <a:prstGeom prst="rect">
              <a:avLst/>
            </a:prstGeom>
            <a:solidFill>
              <a:srgbClr val="FFFDA9"/>
            </a:solidFill>
            <a:ln w="508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870" name="router r4…"/>
            <p:cNvSpPr txBox="1"/>
            <p:nvPr/>
          </p:nvSpPr>
          <p:spPr>
            <a:xfrm>
              <a:off x="127371" y="500583"/>
              <a:ext cx="3139923" cy="3644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sz="2600"/>
              </a:pPr>
              <a:r>
                <a:t>router r4</a:t>
              </a:r>
            </a:p>
            <a:p>
              <a:pPr algn="l">
                <a:defRPr sz="2600"/>
              </a:pPr>
              <a:r>
                <a:t>as 400</a:t>
              </a:r>
            </a:p>
            <a:p>
              <a:pPr algn="l">
                <a:defRPr sz="2600"/>
              </a:pPr>
            </a:p>
            <a:p>
              <a:pPr algn="l">
                <a:defRPr sz="2600"/>
              </a:pPr>
              <a:r>
                <a:t>peer r3</a:t>
              </a:r>
            </a:p>
            <a:p>
              <a:pPr algn="l">
                <a:defRPr sz="2600"/>
              </a:pPr>
              <a:r>
                <a:t>r3 to r4 ingress</a:t>
              </a:r>
            </a:p>
            <a:p>
              <a:pPr algn="l">
                <a:defRPr sz="2600"/>
              </a:pPr>
            </a:p>
            <a:p>
              <a:pPr algn="l">
                <a:defRPr sz="2600"/>
              </a:pPr>
              <a:r>
                <a:t>policy r3 to r4:</a:t>
              </a:r>
            </a:p>
            <a:p>
              <a:pPr algn="l">
                <a:defRPr sz="2600">
                  <a:solidFill>
                    <a:srgbClr val="FFFDA9"/>
                  </a:solidFill>
                </a:defRPr>
              </a:pPr>
              <a:r>
                <a:t>if community != 920:</a:t>
              </a:r>
            </a:p>
            <a:p>
              <a:pPr algn="l">
                <a:defRPr sz="2600">
                  <a:solidFill>
                    <a:srgbClr val="FFFDA9"/>
                  </a:solidFill>
                </a:defRPr>
              </a:pPr>
              <a:r>
                <a:t>    deny</a:t>
              </a:r>
            </a:p>
          </p:txBody>
        </p:sp>
      </p:grpSp>
      <p:sp>
        <p:nvSpPr>
          <p:cNvPr id="1872" name="R1…"/>
          <p:cNvSpPr txBox="1"/>
          <p:nvPr/>
        </p:nvSpPr>
        <p:spPr>
          <a:xfrm>
            <a:off x="2349434"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R1</a:t>
            </a:r>
          </a:p>
          <a:p>
            <a:pPr>
              <a:defRPr sz="4000"/>
            </a:pPr>
            <a:r>
              <a:t>(Vendor A)</a:t>
            </a:r>
          </a:p>
        </p:txBody>
      </p:sp>
      <p:sp>
        <p:nvSpPr>
          <p:cNvPr id="1873" name="R2…"/>
          <p:cNvSpPr txBox="1"/>
          <p:nvPr/>
        </p:nvSpPr>
        <p:spPr>
          <a:xfrm>
            <a:off x="7937514"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R2</a:t>
            </a:r>
          </a:p>
          <a:p>
            <a:pPr>
              <a:defRPr sz="4000"/>
            </a:pPr>
            <a:r>
              <a:t>(Vendor B)</a:t>
            </a:r>
          </a:p>
        </p:txBody>
      </p:sp>
      <p:sp>
        <p:nvSpPr>
          <p:cNvPr id="1874" name="R3…"/>
          <p:cNvSpPr txBox="1"/>
          <p:nvPr/>
        </p:nvSpPr>
        <p:spPr>
          <a:xfrm>
            <a:off x="13534568"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R3</a:t>
            </a:r>
          </a:p>
          <a:p>
            <a:pPr>
              <a:defRPr sz="4000"/>
            </a:pPr>
            <a:r>
              <a:t>(Vendor A)</a:t>
            </a:r>
          </a:p>
        </p:txBody>
      </p:sp>
      <p:sp>
        <p:nvSpPr>
          <p:cNvPr id="1875" name="R4…"/>
          <p:cNvSpPr txBox="1"/>
          <p:nvPr/>
        </p:nvSpPr>
        <p:spPr>
          <a:xfrm>
            <a:off x="19819526" y="10832412"/>
            <a:ext cx="2542033"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R4</a:t>
            </a:r>
          </a:p>
          <a:p>
            <a:pPr>
              <a:defRPr sz="4000"/>
            </a:pPr>
            <a:r>
              <a:t>(Vendor A)</a:t>
            </a:r>
          </a:p>
        </p:txBody>
      </p:sp>
      <p:grpSp>
        <p:nvGrpSpPr>
          <p:cNvPr id="1878" name="Group"/>
          <p:cNvGrpSpPr/>
          <p:nvPr/>
        </p:nvGrpSpPr>
        <p:grpSpPr>
          <a:xfrm>
            <a:off x="818912" y="9020190"/>
            <a:ext cx="2250751" cy="1219253"/>
            <a:chOff x="0" y="0"/>
            <a:chExt cx="2250750" cy="1219251"/>
          </a:xfrm>
        </p:grpSpPr>
        <p:sp>
          <p:nvSpPr>
            <p:cNvPr id="1876" name="BGP updates…"/>
            <p:cNvSpPr/>
            <p:nvPr/>
          </p:nvSpPr>
          <p:spPr>
            <a:xfrm>
              <a:off x="0" y="0"/>
              <a:ext cx="2250751" cy="990600"/>
            </a:xfrm>
            <a:prstGeom prst="rect">
              <a:avLst/>
            </a:prstGeom>
            <a:solidFill>
              <a:schemeClr val="accent1">
                <a:satOff val="-3355"/>
                <a:lumOff val="26614"/>
              </a:schemeClr>
            </a:solidFill>
            <a:ln w="12700" cap="flat">
              <a:no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500">
                  <a:solidFill>
                    <a:srgbClr val="FFFFFF"/>
                  </a:solidFill>
                </a:defRPr>
              </a:pPr>
              <a:r>
                <a:t>BGP updates</a:t>
              </a:r>
            </a:p>
            <a:p>
              <a:pPr>
                <a:defRPr sz="2500">
                  <a:solidFill>
                    <a:srgbClr val="FFFFFF"/>
                  </a:solidFill>
                </a:defRPr>
              </a:pPr>
              <a:r>
                <a:t>10/8, 20/8</a:t>
              </a:r>
            </a:p>
          </p:txBody>
        </p:sp>
        <p:sp>
          <p:nvSpPr>
            <p:cNvPr id="1877" name="Line"/>
            <p:cNvSpPr/>
            <p:nvPr/>
          </p:nvSpPr>
          <p:spPr>
            <a:xfrm>
              <a:off x="677782" y="1219251"/>
              <a:ext cx="896456"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sp>
        <p:nvSpPr>
          <p:cNvPr id="1879" name="if any:…"/>
          <p:cNvSpPr txBox="1"/>
          <p:nvPr/>
        </p:nvSpPr>
        <p:spPr>
          <a:xfrm>
            <a:off x="1911640" y="7292479"/>
            <a:ext cx="3417621"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any:</a:t>
            </a:r>
          </a:p>
          <a:p>
            <a:pPr algn="l">
              <a:defRPr sz="2600">
                <a:solidFill>
                  <a:schemeClr val="accent2"/>
                </a:solidFill>
              </a:defRPr>
            </a:pPr>
            <a:r>
              <a:t>    add community 920</a:t>
            </a:r>
          </a:p>
        </p:txBody>
      </p:sp>
      <p:sp>
        <p:nvSpPr>
          <p:cNvPr id="1880" name="if prefix == 20/8:…"/>
          <p:cNvSpPr txBox="1"/>
          <p:nvPr/>
        </p:nvSpPr>
        <p:spPr>
          <a:xfrm>
            <a:off x="13087801" y="6996497"/>
            <a:ext cx="3417621"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prefix == 20/8:</a:t>
            </a:r>
          </a:p>
          <a:p>
            <a:pPr algn="l">
              <a:defRPr sz="2600">
                <a:solidFill>
                  <a:schemeClr val="accent2"/>
                </a:solidFill>
              </a:defRPr>
            </a:pPr>
            <a:r>
              <a:t>    add community 920</a:t>
            </a:r>
          </a:p>
        </p:txBody>
      </p:sp>
      <p:sp>
        <p:nvSpPr>
          <p:cNvPr id="1881" name="if community != 920:…"/>
          <p:cNvSpPr txBox="1"/>
          <p:nvPr/>
        </p:nvSpPr>
        <p:spPr>
          <a:xfrm>
            <a:off x="19450552" y="6805997"/>
            <a:ext cx="3139923"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solidFill>
                  <a:schemeClr val="accent2"/>
                </a:solidFill>
              </a:defRPr>
            </a:pPr>
            <a:r>
              <a:t>if community != 920:</a:t>
            </a:r>
          </a:p>
          <a:p>
            <a:pPr algn="l">
              <a:defRPr sz="2600">
                <a:solidFill>
                  <a:schemeClr val="accent2"/>
                </a:solidFill>
              </a:defRPr>
            </a:pPr>
            <a:r>
              <a:t>    deny</a:t>
            </a:r>
          </a:p>
        </p:txBody>
      </p:sp>
      <p:grpSp>
        <p:nvGrpSpPr>
          <p:cNvPr id="1884" name="Group"/>
          <p:cNvGrpSpPr/>
          <p:nvPr/>
        </p:nvGrpSpPr>
        <p:grpSpPr>
          <a:xfrm>
            <a:off x="3567667" y="8529319"/>
            <a:ext cx="5048470" cy="1725242"/>
            <a:chOff x="0" y="0"/>
            <a:chExt cx="5048468" cy="1725241"/>
          </a:xfrm>
        </p:grpSpPr>
        <p:sp>
          <p:nvSpPr>
            <p:cNvPr id="1882" name="R1 to R2 BGP updates:…"/>
            <p:cNvSpPr/>
            <p:nvPr/>
          </p:nvSpPr>
          <p:spPr>
            <a:xfrm>
              <a:off x="0" y="0"/>
              <a:ext cx="5048469"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R1 to R2 BGP updates:</a:t>
              </a:r>
            </a:p>
            <a:p>
              <a:pPr>
                <a:defRPr sz="2400"/>
              </a:pPr>
              <a:r>
                <a:t>10/8, as=100, next=R1, </a:t>
              </a:r>
              <a:r>
                <a:rPr>
                  <a:solidFill>
                    <a:schemeClr val="accent2"/>
                  </a:solidFill>
                </a:rPr>
                <a:t>cmty=920</a:t>
              </a:r>
              <a:endParaRPr>
                <a:solidFill>
                  <a:schemeClr val="accent2"/>
                </a:solidFill>
              </a:endParaRPr>
            </a:p>
            <a:p>
              <a:pPr>
                <a:defRPr sz="2400"/>
              </a:pPr>
              <a:r>
                <a:t>20/8, as=100, next=R1, </a:t>
              </a:r>
              <a:r>
                <a:rPr>
                  <a:solidFill>
                    <a:schemeClr val="accent2"/>
                  </a:solidFill>
                </a:rPr>
                <a:t>cmty=920</a:t>
              </a:r>
            </a:p>
          </p:txBody>
        </p:sp>
        <p:sp>
          <p:nvSpPr>
            <p:cNvPr id="1883" name="Line"/>
            <p:cNvSpPr/>
            <p:nvPr/>
          </p:nvSpPr>
          <p:spPr>
            <a:xfrm>
              <a:off x="2394109" y="1725241"/>
              <a:ext cx="896455"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sp>
        <p:nvSpPr>
          <p:cNvPr id="1885" name="VSB: remove community"/>
          <p:cNvSpPr txBox="1"/>
          <p:nvPr/>
        </p:nvSpPr>
        <p:spPr>
          <a:xfrm>
            <a:off x="7655865" y="6046455"/>
            <a:ext cx="3723057" cy="495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2600">
                <a:solidFill>
                  <a:schemeClr val="accent5"/>
                </a:solidFill>
              </a:defRPr>
            </a:lvl1pPr>
          </a:lstStyle>
          <a:p>
            <a:pPr/>
            <a:r>
              <a:t>VSB: remove community</a:t>
            </a:r>
          </a:p>
        </p:txBody>
      </p:sp>
      <p:grpSp>
        <p:nvGrpSpPr>
          <p:cNvPr id="1891" name="Group"/>
          <p:cNvGrpSpPr/>
          <p:nvPr/>
        </p:nvGrpSpPr>
        <p:grpSpPr>
          <a:xfrm>
            <a:off x="8830507" y="8555769"/>
            <a:ext cx="5652272" cy="1699317"/>
            <a:chOff x="0" y="0"/>
            <a:chExt cx="5652271" cy="1699316"/>
          </a:xfrm>
        </p:grpSpPr>
        <p:grpSp>
          <p:nvGrpSpPr>
            <p:cNvPr id="1889" name="Group"/>
            <p:cNvGrpSpPr/>
            <p:nvPr/>
          </p:nvGrpSpPr>
          <p:grpSpPr>
            <a:xfrm>
              <a:off x="0" y="0"/>
              <a:ext cx="5652272" cy="1456072"/>
              <a:chOff x="0" y="0"/>
              <a:chExt cx="5652271" cy="1456071"/>
            </a:xfrm>
          </p:grpSpPr>
          <p:sp>
            <p:nvSpPr>
              <p:cNvPr id="1886" name="R2 to R3 BGP updates:…"/>
              <p:cNvSpPr/>
              <p:nvPr/>
            </p:nvSpPr>
            <p:spPr>
              <a:xfrm>
                <a:off x="0" y="0"/>
                <a:ext cx="5652272"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R2 to R3 BGP updates:</a:t>
                </a:r>
              </a:p>
              <a:p>
                <a:pPr>
                  <a:defRPr sz="2400"/>
                </a:pPr>
                <a:r>
                  <a:t>10/8, as=100-200, next=R2, </a:t>
                </a:r>
                <a:r>
                  <a:rPr>
                    <a:solidFill>
                      <a:schemeClr val="accent2"/>
                    </a:solidFill>
                  </a:rPr>
                  <a:t>cmty=920</a:t>
                </a:r>
              </a:p>
              <a:p>
                <a:pPr>
                  <a:defRPr sz="2400"/>
                </a:pPr>
                <a:r>
                  <a:t>20/8, as=100-200, next=R2, </a:t>
                </a:r>
                <a:r>
                  <a:rPr>
                    <a:solidFill>
                      <a:schemeClr val="accent2"/>
                    </a:solidFill>
                  </a:rPr>
                  <a:t>cmty=920</a:t>
                </a:r>
              </a:p>
            </p:txBody>
          </p:sp>
          <p:sp>
            <p:nvSpPr>
              <p:cNvPr id="1887" name="Line"/>
              <p:cNvSpPr/>
              <p:nvPr/>
            </p:nvSpPr>
            <p:spPr>
              <a:xfrm>
                <a:off x="4048516" y="752385"/>
                <a:ext cx="1387806" cy="1"/>
              </a:xfrm>
              <a:prstGeom prst="line">
                <a:avLst/>
              </a:prstGeom>
              <a:noFill/>
              <a:ln w="76200" cap="flat">
                <a:solidFill>
                  <a:schemeClr val="accent5"/>
                </a:solidFill>
                <a:prstDash val="solid"/>
                <a:miter lim="400000"/>
              </a:ln>
              <a:effectLst/>
            </p:spPr>
            <p:txBody>
              <a:bodyPr wrap="square" lIns="50800" tIns="50800" rIns="50800" bIns="50800" numCol="1" anchor="ctr">
                <a:noAutofit/>
              </a:bodyPr>
              <a:lstStyle/>
              <a:p>
                <a:pPr>
                  <a:defRPr sz="3200"/>
                </a:pPr>
              </a:p>
            </p:txBody>
          </p:sp>
          <p:sp>
            <p:nvSpPr>
              <p:cNvPr id="1888" name="Line"/>
              <p:cNvSpPr/>
              <p:nvPr/>
            </p:nvSpPr>
            <p:spPr>
              <a:xfrm>
                <a:off x="4053306" y="1093709"/>
                <a:ext cx="1387806" cy="1"/>
              </a:xfrm>
              <a:prstGeom prst="line">
                <a:avLst/>
              </a:prstGeom>
              <a:noFill/>
              <a:ln w="76200" cap="flat">
                <a:solidFill>
                  <a:schemeClr val="accent5"/>
                </a:solidFill>
                <a:prstDash val="solid"/>
                <a:miter lim="400000"/>
              </a:ln>
              <a:effectLst/>
            </p:spPr>
            <p:txBody>
              <a:bodyPr wrap="square" lIns="50800" tIns="50800" rIns="50800" bIns="50800" numCol="1" anchor="ctr">
                <a:noAutofit/>
              </a:bodyPr>
              <a:lstStyle/>
              <a:p>
                <a:pPr>
                  <a:defRPr sz="3200"/>
                </a:pPr>
              </a:p>
            </p:txBody>
          </p:sp>
        </p:grpSp>
        <p:sp>
          <p:nvSpPr>
            <p:cNvPr id="1890" name="Line"/>
            <p:cNvSpPr/>
            <p:nvPr/>
          </p:nvSpPr>
          <p:spPr>
            <a:xfrm>
              <a:off x="2716707" y="1699316"/>
              <a:ext cx="919686"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grpSp>
        <p:nvGrpSpPr>
          <p:cNvPr id="1894" name="Group"/>
          <p:cNvGrpSpPr/>
          <p:nvPr/>
        </p:nvGrpSpPr>
        <p:grpSpPr>
          <a:xfrm>
            <a:off x="14697150" y="8555769"/>
            <a:ext cx="6484590" cy="1712017"/>
            <a:chOff x="0" y="0"/>
            <a:chExt cx="6484588" cy="1712016"/>
          </a:xfrm>
        </p:grpSpPr>
        <p:sp>
          <p:nvSpPr>
            <p:cNvPr id="1892" name="R2 to R3 BGP updates:…"/>
            <p:cNvSpPr/>
            <p:nvPr/>
          </p:nvSpPr>
          <p:spPr>
            <a:xfrm>
              <a:off x="0" y="0"/>
              <a:ext cx="6484589" cy="1456072"/>
            </a:xfrm>
            <a:prstGeom prst="rect">
              <a:avLst/>
            </a:prstGeom>
            <a:solidFill>
              <a:srgbClr val="FFFFFF"/>
            </a:solidFill>
            <a:ln w="50800" cap="flat">
              <a:solidFill>
                <a:srgbClr val="000000"/>
              </a:solidFill>
              <a:prstDash val="sysDot"/>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defRPr sz="2400"/>
              </a:pPr>
              <a:r>
                <a:t>R2 to R3 BGP updates:</a:t>
              </a:r>
            </a:p>
            <a:p>
              <a:pPr>
                <a:defRPr sz="2400"/>
              </a:pPr>
              <a:r>
                <a:t>10/8, as=100-200-300, next=R3, </a:t>
              </a:r>
              <a:r>
                <a:rPr>
                  <a:solidFill>
                    <a:schemeClr val="accent2"/>
                  </a:solidFill>
                </a:rPr>
                <a:t>cmty= _</a:t>
              </a:r>
              <a:r>
                <a:t> </a:t>
              </a:r>
              <a:r>
                <a:rPr>
                  <a:solidFill>
                    <a:srgbClr val="FFFFFF"/>
                  </a:solidFill>
                </a:rPr>
                <a:t>g</a:t>
              </a:r>
            </a:p>
            <a:p>
              <a:pPr>
                <a:defRPr sz="2400"/>
              </a:pPr>
              <a:r>
                <a:t>20/8, as=100-200-300, next=R3, </a:t>
              </a:r>
              <a:r>
                <a:rPr>
                  <a:solidFill>
                    <a:schemeClr val="accent2"/>
                  </a:solidFill>
                </a:rPr>
                <a:t>cmty=920</a:t>
              </a:r>
            </a:p>
          </p:txBody>
        </p:sp>
        <p:sp>
          <p:nvSpPr>
            <p:cNvPr id="1893" name="Line"/>
            <p:cNvSpPr/>
            <p:nvPr/>
          </p:nvSpPr>
          <p:spPr>
            <a:xfrm>
              <a:off x="2773512" y="1712016"/>
              <a:ext cx="937561" cy="1"/>
            </a:xfrm>
            <a:prstGeom prst="line">
              <a:avLst/>
            </a:prstGeom>
            <a:noFill/>
            <a:ln w="76200" cap="flat">
              <a:solidFill>
                <a:srgbClr val="000000"/>
              </a:solidFill>
              <a:prstDash val="solid"/>
              <a:miter lim="400000"/>
              <a:tailEnd type="arrow" w="med" len="med"/>
            </a:ln>
            <a:effectLst/>
          </p:spPr>
          <p:txBody>
            <a:bodyPr wrap="square" lIns="50800" tIns="50800" rIns="50800" bIns="50800" numCol="1" anchor="ctr">
              <a:noAutofit/>
            </a:bodyPr>
            <a:lstStyle/>
            <a:p>
              <a:pPr>
                <a:defRPr sz="3200"/>
              </a:pPr>
            </a:p>
          </p:txBody>
        </p:sp>
      </p:grpSp>
      <p:graphicFrame>
        <p:nvGraphicFramePr>
          <p:cNvPr id="1895" name="Table"/>
          <p:cNvGraphicFramePr/>
          <p:nvPr/>
        </p:nvGraphicFramePr>
        <p:xfrm>
          <a:off x="18903881" y="10805078"/>
          <a:ext cx="4398720" cy="2034434"/>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2199359"/>
                <a:gridCol w="2199359"/>
              </a:tblGrid>
              <a:tr h="678144">
                <a:tc>
                  <a:txBody>
                    <a:bodyPr/>
                    <a:lstStyle/>
                    <a:p>
                      <a:pPr defTabSz="914400">
                        <a:defRPr sz="1800"/>
                      </a:pPr>
                      <a:r>
                        <a:rPr b="1" sz="3600">
                          <a:latin typeface="Helvetica"/>
                          <a:ea typeface="Helvetica"/>
                          <a:cs typeface="Helvetica"/>
                          <a:sym typeface="Helvetica"/>
                        </a:rPr>
                        <a:t>Prefix</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b="1" sz="3600">
                          <a:latin typeface="Helvetica"/>
                          <a:ea typeface="Helvetica"/>
                          <a:cs typeface="Helvetica"/>
                          <a:sym typeface="Helvetica"/>
                        </a:rPr>
                        <a:t>AS Path</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000"/>
                        <a:t>10/8</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2200"/>
                        <a:t>300, 200, 100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000"/>
                        <a:t>20/8</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2000"/>
                        <a:t>300, 200, 100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bl>
          </a:graphicData>
        </a:graphic>
      </p:graphicFrame>
      <p:graphicFrame>
        <p:nvGraphicFramePr>
          <p:cNvPr id="1896" name="Table"/>
          <p:cNvGraphicFramePr/>
          <p:nvPr/>
        </p:nvGraphicFramePr>
        <p:xfrm>
          <a:off x="18897353" y="10823757"/>
          <a:ext cx="4398720" cy="2034433"/>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2199359"/>
                <a:gridCol w="2199359"/>
              </a:tblGrid>
              <a:tr h="678144">
                <a:tc>
                  <a:txBody>
                    <a:bodyPr/>
                    <a:lstStyle/>
                    <a:p>
                      <a:pPr defTabSz="914400">
                        <a:defRPr sz="1800"/>
                      </a:pPr>
                      <a:r>
                        <a:rPr b="1" sz="3600">
                          <a:latin typeface="Helvetica"/>
                          <a:ea typeface="Helvetica"/>
                          <a:cs typeface="Helvetica"/>
                          <a:sym typeface="Helvetica"/>
                        </a:rPr>
                        <a:t>Prefix</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b="1" sz="3600">
                          <a:latin typeface="Helvetica"/>
                          <a:ea typeface="Helvetica"/>
                          <a:cs typeface="Helvetica"/>
                          <a:sym typeface="Helvetica"/>
                        </a:rPr>
                        <a:t>AS Path</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000"/>
                        <a:t>20/8</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2200"/>
                        <a:t>300, 200, 100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678144">
                <a:tc>
                  <a:txBody>
                    <a:bodyPr/>
                    <a:lstStyle/>
                    <a:p>
                      <a:pPr defTabSz="914400">
                        <a:defRPr sz="1800"/>
                      </a:pPr>
                      <a:r>
                        <a:rPr sz="3600"/>
                        <a:t>… …</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3600"/>
                        <a:t>… …</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bl>
          </a:graphicData>
        </a:graphic>
      </p:graphicFrame>
      <p:sp>
        <p:nvSpPr>
          <p:cNvPr id="1897" name="Rectangle"/>
          <p:cNvSpPr/>
          <p:nvPr/>
        </p:nvSpPr>
        <p:spPr>
          <a:xfrm>
            <a:off x="1203288" y="1890500"/>
            <a:ext cx="21977424" cy="1394766"/>
          </a:xfrm>
          <a:prstGeom prst="rect">
            <a:avLst/>
          </a:prstGeom>
          <a:solidFill>
            <a:srgbClr val="A8D6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898" name="Challenge 2: Faithfulness of device behavior model"/>
          <p:cNvSpPr txBox="1"/>
          <p:nvPr/>
        </p:nvSpPr>
        <p:spPr>
          <a:xfrm>
            <a:off x="1801866" y="2148464"/>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2: Faithfulness of device behavior model</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878"/>
                                        </p:tgtEl>
                                        <p:attrNameLst>
                                          <p:attrName>style.visibility</p:attrName>
                                        </p:attrNameLst>
                                      </p:cBhvr>
                                      <p:to>
                                        <p:strVal val="visible"/>
                                      </p:to>
                                    </p:set>
                                    <p:animEffect filter="wipe(left)" transition="in">
                                      <p:cBhvr>
                                        <p:cTn id="7" dur="600"/>
                                        <p:tgtEl>
                                          <p:spTgt spid="1878"/>
                                        </p:tgtEl>
                                      </p:cBhvr>
                                    </p:animEffect>
                                  </p:childTnLst>
                                </p:cTn>
                              </p:par>
                            </p:childTnLst>
                          </p:cTn>
                        </p:par>
                      </p:childTnLst>
                    </p:cTn>
                  </p:par>
                  <p:par>
                    <p:cTn id="8" fill="hold">
                      <p:stCondLst>
                        <p:cond delay="indefinite"/>
                      </p:stCondLst>
                      <p:childTnLst>
                        <p:par>
                          <p:cTn id="9" fill="hold">
                            <p:stCondLst>
                              <p:cond delay="0"/>
                            </p:stCondLst>
                            <p:childTnLst>
                              <p:par>
                                <p:cTn id="10" presetClass="emph" nodeType="clickEffect" presetSubtype="0" presetID="35" grpId="2" repeatCount="4000" fill="hold">
                                  <p:stCondLst>
                                    <p:cond delay="0"/>
                                  </p:stCondLst>
                                  <p:childTnLst>
                                    <p:anim calcmode="discrete" valueType="str">
                                      <p:cBhvr>
                                        <p:cTn id="11" dur="1000" fill="hold"/>
                                        <p:tgtEl>
                                          <p:spTgt spid="1879"/>
                                        </p:tgtEl>
                                        <p:attrNameLst>
                                          <p:attrName>style.visibility</p:attrName>
                                        </p:attrNameLst>
                                      </p:cBhvr>
                                      <p:tavLst>
                                        <p:tav tm="0">
                                          <p:val>
                                            <p:strVal val="hidden"/>
                                          </p:val>
                                        </p:tav>
                                        <p:tav tm="50000">
                                          <p:val>
                                            <p:strVal val="visible"/>
                                          </p:val>
                                        </p:tav>
                                      </p:tavLst>
                                    </p:anim>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3" fill="hold">
                                  <p:stCondLst>
                                    <p:cond delay="0"/>
                                  </p:stCondLst>
                                  <p:iterate type="el" backwards="0">
                                    <p:tmAbs val="0"/>
                                  </p:iterate>
                                  <p:childTnLst>
                                    <p:set>
                                      <p:cBhvr>
                                        <p:cTn id="15" fill="hold"/>
                                        <p:tgtEl>
                                          <p:spTgt spid="1884"/>
                                        </p:tgtEl>
                                        <p:attrNameLst>
                                          <p:attrName>style.visibility</p:attrName>
                                        </p:attrNameLst>
                                      </p:cBhvr>
                                      <p:to>
                                        <p:strVal val="visible"/>
                                      </p:to>
                                    </p:set>
                                    <p:animEffect filter="wipe(left)" transition="in">
                                      <p:cBhvr>
                                        <p:cTn id="16" dur="1000"/>
                                        <p:tgtEl>
                                          <p:spTgt spid="1884"/>
                                        </p:tgtEl>
                                      </p:cBhvr>
                                    </p:animEffect>
                                  </p:childTnLst>
                                </p:cTn>
                              </p:par>
                            </p:childTnLst>
                          </p:cTn>
                        </p:par>
                      </p:childTnLst>
                    </p:cTn>
                  </p:par>
                  <p:par>
                    <p:cTn id="17" fill="hold">
                      <p:stCondLst>
                        <p:cond delay="indefinite"/>
                      </p:stCondLst>
                      <p:childTnLst>
                        <p:par>
                          <p:cTn id="18" fill="hold">
                            <p:stCondLst>
                              <p:cond delay="0"/>
                            </p:stCondLst>
                            <p:childTnLst>
                              <p:par>
                                <p:cTn id="19" presetClass="emph" nodeType="clickEffect" presetSubtype="0" presetID="35" grpId="4" repeatCount="4000" fill="hold">
                                  <p:stCondLst>
                                    <p:cond delay="0"/>
                                  </p:stCondLst>
                                  <p:childTnLst>
                                    <p:anim calcmode="discrete" valueType="str">
                                      <p:cBhvr>
                                        <p:cTn id="20" dur="1000" fill="hold"/>
                                        <p:tgtEl>
                                          <p:spTgt spid="1885"/>
                                        </p:tgtEl>
                                        <p:attrNameLst>
                                          <p:attrName>style.visibility</p:attrName>
                                        </p:attrNameLst>
                                      </p:cBhvr>
                                      <p:tavLst>
                                        <p:tav tm="0">
                                          <p:val>
                                            <p:strVal val="hidden"/>
                                          </p:val>
                                        </p:tav>
                                        <p:tav tm="50000">
                                          <p:val>
                                            <p:strVal val="visible"/>
                                          </p:val>
                                        </p:tav>
                                      </p:tavLst>
                                    </p:anim>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8" presetID="22" grpId="5" fill="hold">
                                  <p:stCondLst>
                                    <p:cond delay="0"/>
                                  </p:stCondLst>
                                  <p:iterate type="el" backwards="0">
                                    <p:tmAbs val="0"/>
                                  </p:iterate>
                                  <p:childTnLst>
                                    <p:set>
                                      <p:cBhvr>
                                        <p:cTn id="24" fill="hold"/>
                                        <p:tgtEl>
                                          <p:spTgt spid="1891"/>
                                        </p:tgtEl>
                                        <p:attrNameLst>
                                          <p:attrName>style.visibility</p:attrName>
                                        </p:attrNameLst>
                                      </p:cBhvr>
                                      <p:to>
                                        <p:strVal val="visible"/>
                                      </p:to>
                                    </p:set>
                                    <p:animEffect filter="wipe(left)" transition="in">
                                      <p:cBhvr>
                                        <p:cTn id="25" dur="1000"/>
                                        <p:tgtEl>
                                          <p:spTgt spid="1891"/>
                                        </p:tgtEl>
                                      </p:cBhvr>
                                    </p:animEffect>
                                  </p:childTnLst>
                                </p:cTn>
                              </p:par>
                            </p:childTnLst>
                          </p:cTn>
                        </p:par>
                      </p:childTnLst>
                    </p:cTn>
                  </p:par>
                  <p:par>
                    <p:cTn id="26" fill="hold">
                      <p:stCondLst>
                        <p:cond delay="indefinite"/>
                      </p:stCondLst>
                      <p:childTnLst>
                        <p:par>
                          <p:cTn id="27" fill="hold">
                            <p:stCondLst>
                              <p:cond delay="0"/>
                            </p:stCondLst>
                            <p:childTnLst>
                              <p:par>
                                <p:cTn id="28" presetClass="emph" nodeType="clickEffect" presetSubtype="0" presetID="35" grpId="6" repeatCount="4000" fill="hold">
                                  <p:stCondLst>
                                    <p:cond delay="0"/>
                                  </p:stCondLst>
                                  <p:childTnLst>
                                    <p:anim calcmode="discrete" valueType="str">
                                      <p:cBhvr>
                                        <p:cTn id="29" dur="1000" fill="hold"/>
                                        <p:tgtEl>
                                          <p:spTgt spid="1880"/>
                                        </p:tgtEl>
                                        <p:attrNameLst>
                                          <p:attrName>style.visibility</p:attrName>
                                        </p:attrNameLst>
                                      </p:cBhvr>
                                      <p:tavLst>
                                        <p:tav tm="0">
                                          <p:val>
                                            <p:strVal val="hidden"/>
                                          </p:val>
                                        </p:tav>
                                        <p:tav tm="50000">
                                          <p:val>
                                            <p:strVal val="visible"/>
                                          </p:val>
                                        </p:tav>
                                      </p:tavLst>
                                    </p:anim>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8" presetID="22" grpId="7" fill="hold">
                                  <p:stCondLst>
                                    <p:cond delay="0"/>
                                  </p:stCondLst>
                                  <p:iterate type="el" backwards="0">
                                    <p:tmAbs val="0"/>
                                  </p:iterate>
                                  <p:childTnLst>
                                    <p:set>
                                      <p:cBhvr>
                                        <p:cTn id="33" fill="hold"/>
                                        <p:tgtEl>
                                          <p:spTgt spid="1894"/>
                                        </p:tgtEl>
                                        <p:attrNameLst>
                                          <p:attrName>style.visibility</p:attrName>
                                        </p:attrNameLst>
                                      </p:cBhvr>
                                      <p:to>
                                        <p:strVal val="visible"/>
                                      </p:to>
                                    </p:set>
                                    <p:animEffect filter="wipe(left)" transition="in">
                                      <p:cBhvr>
                                        <p:cTn id="34" dur="1000"/>
                                        <p:tgtEl>
                                          <p:spTgt spid="1894"/>
                                        </p:tgtEl>
                                      </p:cBhvr>
                                    </p:animEffect>
                                  </p:childTnLst>
                                </p:cTn>
                              </p:par>
                            </p:childTnLst>
                          </p:cTn>
                        </p:par>
                      </p:childTnLst>
                    </p:cTn>
                  </p:par>
                  <p:par>
                    <p:cTn id="35" fill="hold">
                      <p:stCondLst>
                        <p:cond delay="indefinite"/>
                      </p:stCondLst>
                      <p:childTnLst>
                        <p:par>
                          <p:cTn id="36" fill="hold">
                            <p:stCondLst>
                              <p:cond delay="0"/>
                            </p:stCondLst>
                            <p:childTnLst>
                              <p:par>
                                <p:cTn id="37" presetClass="entr" nodeType="clickEffect" presetID="10" grpId="8" fill="hold">
                                  <p:stCondLst>
                                    <p:cond delay="0"/>
                                  </p:stCondLst>
                                  <p:iterate type="el" backwards="0">
                                    <p:tmAbs val="0"/>
                                  </p:iterate>
                                  <p:childTnLst>
                                    <p:set>
                                      <p:cBhvr>
                                        <p:cTn id="38" fill="hold"/>
                                        <p:tgtEl>
                                          <p:spTgt spid="1896"/>
                                        </p:tgtEl>
                                        <p:attrNameLst>
                                          <p:attrName>style.visibility</p:attrName>
                                        </p:attrNameLst>
                                      </p:cBhvr>
                                      <p:to>
                                        <p:strVal val="visible"/>
                                      </p:to>
                                    </p:set>
                                    <p:animEffect filter="fade" transition="in">
                                      <p:cBhvr>
                                        <p:cTn id="39" dur="1000"/>
                                        <p:tgtEl>
                                          <p:spTgt spid="18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96" grpId="8"/>
      <p:bldP build="whole" bldLvl="1" animBg="1" rev="0" advAuto="0" spid="1891" grpId="5"/>
      <p:bldP build="whole" bldLvl="1" animBg="1" rev="0" advAuto="0" spid="1884" grpId="3"/>
      <p:bldP build="whole" bldLvl="1" animBg="1" rev="0" advAuto="0" spid="1879" grpId="2"/>
      <p:bldP build="whole" bldLvl="1" animBg="1" rev="0" advAuto="0" spid="1878" grpId="1"/>
      <p:bldP build="whole" bldLvl="1" animBg="1" rev="0" advAuto="0" spid="1885" grpId="4"/>
      <p:bldP build="whole" bldLvl="1" animBg="1" rev="0" advAuto="0" spid="1894" grpId="7"/>
      <p:bldP build="whole" bldLvl="1" animBg="1" rev="0" advAuto="0" spid="1880" grpId="6"/>
    </p:bld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903" name="Technical challenges"/>
          <p:cNvSpPr txBox="1"/>
          <p:nvPr/>
        </p:nvSpPr>
        <p:spPr>
          <a:xfrm>
            <a:off x="772820" y="765198"/>
            <a:ext cx="776451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Technical challenges</a:t>
            </a:r>
          </a:p>
        </p:txBody>
      </p:sp>
      <p:sp>
        <p:nvSpPr>
          <p:cNvPr id="1904" name="Rectangle"/>
          <p:cNvSpPr/>
          <p:nvPr/>
        </p:nvSpPr>
        <p:spPr>
          <a:xfrm>
            <a:off x="1203288" y="1890500"/>
            <a:ext cx="21977424" cy="1394766"/>
          </a:xfrm>
          <a:prstGeom prst="rect">
            <a:avLst/>
          </a:prstGeom>
          <a:solidFill>
            <a:srgbClr val="A8D6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
        <p:nvSpPr>
          <p:cNvPr id="1905" name="Challenge 2: Faithfulness of device behavior model"/>
          <p:cNvSpPr txBox="1"/>
          <p:nvPr/>
        </p:nvSpPr>
        <p:spPr>
          <a:xfrm>
            <a:off x="1801866" y="2148464"/>
            <a:ext cx="20780267"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1">
                <a:latin typeface="Helvetica"/>
                <a:ea typeface="Helvetica"/>
                <a:cs typeface="Helvetica"/>
                <a:sym typeface="Helvetica"/>
              </a:defRPr>
            </a:lvl1pPr>
          </a:lstStyle>
          <a:p>
            <a:pPr/>
            <a:r>
              <a:t>Challenge 2: Faithfulness of device behavior model</a:t>
            </a:r>
          </a:p>
        </p:txBody>
      </p:sp>
      <p:grpSp>
        <p:nvGrpSpPr>
          <p:cNvPr id="1908" name="Group"/>
          <p:cNvGrpSpPr/>
          <p:nvPr/>
        </p:nvGrpSpPr>
        <p:grpSpPr>
          <a:xfrm>
            <a:off x="1203288" y="1892300"/>
            <a:ext cx="21977424" cy="4127500"/>
            <a:chOff x="0" y="0"/>
            <a:chExt cx="21977422" cy="4127500"/>
          </a:xfrm>
        </p:grpSpPr>
        <p:sp>
          <p:nvSpPr>
            <p:cNvPr id="1906" name="Rectangle"/>
            <p:cNvSpPr/>
            <p:nvPr/>
          </p:nvSpPr>
          <p:spPr>
            <a:xfrm>
              <a:off x="0" y="0"/>
              <a:ext cx="21977423" cy="4127500"/>
            </a:xfrm>
            <a:prstGeom prst="rect">
              <a:avLst/>
            </a:prstGeom>
            <a:solidFill>
              <a:srgbClr val="A8D6FF"/>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907" name="Challenge 2: Faithfulness of device behavior model…"/>
            <p:cNvSpPr txBox="1"/>
            <p:nvPr/>
          </p:nvSpPr>
          <p:spPr>
            <a:xfrm>
              <a:off x="598577" y="253999"/>
              <a:ext cx="20780268" cy="30886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Challenge 2: Faithfulness of device behavior model</a:t>
              </a:r>
            </a:p>
            <a:p>
              <a:pPr marL="457200" indent="-457200" algn="l">
                <a:lnSpc>
                  <a:spcPct val="120000"/>
                </a:lnSpc>
                <a:buSzPct val="100000"/>
                <a:buChar char="•"/>
                <a:defRPr sz="4000"/>
              </a:pPr>
              <a:r>
                <a:t>Vendors implemented the same protocols in various ways due to the ambiguity of RFC</a:t>
              </a:r>
            </a:p>
            <a:p>
              <a:pPr marL="457200" indent="-457200" algn="l">
                <a:lnSpc>
                  <a:spcPct val="120000"/>
                </a:lnSpc>
                <a:buSzPct val="100000"/>
                <a:buChar char="•"/>
                <a:defRPr sz="4000"/>
              </a:pPr>
              <a:r>
                <a:t>Vendor-specific behaviors (VSBs) significantly affect the accuracy of network modeling</a:t>
              </a:r>
            </a:p>
            <a:p>
              <a:pPr marL="457200" indent="-457200" algn="l">
                <a:lnSpc>
                  <a:spcPct val="120000"/>
                </a:lnSpc>
                <a:buSzPct val="100000"/>
                <a:buChar char="•"/>
                <a:defRPr sz="4000"/>
              </a:pPr>
              <a:r>
                <a:t>No existing efforts can detect or tune the VSBs in network model </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908"/>
                                        </p:tgtEl>
                                        <p:attrNameLst>
                                          <p:attrName>style.visibility</p:attrName>
                                        </p:attrNameLst>
                                      </p:cBhvr>
                                      <p:to>
                                        <p:strVal val="visible"/>
                                      </p:to>
                                    </p:set>
                                    <p:animEffect filter="fade" transition="in">
                                      <p:cBhvr>
                                        <p:cTn id="7" dur="1000"/>
                                        <p:tgtEl>
                                          <p:spTgt spid="19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08" grpId="1"/>
    </p:bld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2"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1913"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1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915"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1916"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1917"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18"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1919"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grpSp>
        <p:nvGrpSpPr>
          <p:cNvPr id="1922" name="Group"/>
          <p:cNvGrpSpPr/>
          <p:nvPr/>
        </p:nvGrpSpPr>
        <p:grpSpPr>
          <a:xfrm>
            <a:off x="2984354" y="8916489"/>
            <a:ext cx="5657571" cy="739503"/>
            <a:chOff x="0" y="0"/>
            <a:chExt cx="5657570" cy="739501"/>
          </a:xfrm>
        </p:grpSpPr>
        <p:sp>
          <p:nvSpPr>
            <p:cNvPr id="1920" name="Line"/>
            <p:cNvSpPr/>
            <p:nvPr/>
          </p:nvSpPr>
          <p:spPr>
            <a:xfrm flipH="1" flipV="1">
              <a:off x="0" y="0"/>
              <a:ext cx="5657571" cy="1"/>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pPr>
                <a:defRPr sz="3200"/>
              </a:pPr>
            </a:p>
          </p:txBody>
        </p:sp>
        <p:sp>
          <p:nvSpPr>
            <p:cNvPr id="1921" name="Result"/>
            <p:cNvSpPr txBox="1"/>
            <p:nvPr/>
          </p:nvSpPr>
          <p:spPr>
            <a:xfrm>
              <a:off x="2030476" y="2901"/>
              <a:ext cx="1596619"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200"/>
              </a:lvl1pPr>
            </a:lstStyle>
            <a:p>
              <a:pPr/>
              <a:r>
                <a:t>Result</a:t>
              </a:r>
            </a:p>
          </p:txBody>
        </p:sp>
      </p:grpSp>
      <p:grpSp>
        <p:nvGrpSpPr>
          <p:cNvPr id="1925" name="Group"/>
          <p:cNvGrpSpPr/>
          <p:nvPr/>
        </p:nvGrpSpPr>
        <p:grpSpPr>
          <a:xfrm>
            <a:off x="2994575" y="7742844"/>
            <a:ext cx="5662529" cy="796814"/>
            <a:chOff x="0" y="0"/>
            <a:chExt cx="5662528" cy="796812"/>
          </a:xfrm>
        </p:grpSpPr>
        <p:sp>
          <p:nvSpPr>
            <p:cNvPr id="1923" name="Line"/>
            <p:cNvSpPr/>
            <p:nvPr/>
          </p:nvSpPr>
          <p:spPr>
            <a:xfrm>
              <a:off x="0" y="796812"/>
              <a:ext cx="5662528" cy="1"/>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pPr>
                <a:defRPr sz="3200"/>
              </a:pPr>
            </a:p>
          </p:txBody>
        </p:sp>
        <p:sp>
          <p:nvSpPr>
            <p:cNvPr id="1924" name="Verification Query"/>
            <p:cNvSpPr txBox="1"/>
            <p:nvPr/>
          </p:nvSpPr>
          <p:spPr>
            <a:xfrm>
              <a:off x="194617" y="0"/>
              <a:ext cx="4333495"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200"/>
              </a:lvl1pPr>
            </a:lstStyle>
            <a:p>
              <a:pPr/>
              <a:r>
                <a:t>Verification Query</a:t>
              </a:r>
            </a:p>
          </p:txBody>
        </p:sp>
      </p:grpSp>
      <p:sp>
        <p:nvSpPr>
          <p:cNvPr id="1926"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1927"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1928"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1929"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1930"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1931"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1932"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1933"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1935"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925"/>
                                        </p:tgtEl>
                                        <p:attrNameLst>
                                          <p:attrName>style.visibility</p:attrName>
                                        </p:attrNameLst>
                                      </p:cBhvr>
                                      <p:to>
                                        <p:strVal val="visible"/>
                                      </p:to>
                                    </p:set>
                                    <p:animEffect filter="wipe(left)" transition="in">
                                      <p:cBhvr>
                                        <p:cTn id="7" dur="1000"/>
                                        <p:tgtEl>
                                          <p:spTgt spid="1925"/>
                                        </p:tgtEl>
                                      </p:cBhvr>
                                    </p:animEffect>
                                  </p:childTnLst>
                                </p:cTn>
                              </p:par>
                            </p:childTnLst>
                          </p:cTn>
                        </p:par>
                        <p:par>
                          <p:cTn id="8" fill="hold">
                            <p:stCondLst>
                              <p:cond delay="1000"/>
                            </p:stCondLst>
                            <p:childTnLst>
                              <p:par>
                                <p:cTn id="9" presetClass="entr" nodeType="afterEffect" presetSubtype="8" presetID="22" grpId="2" fill="hold">
                                  <p:stCondLst>
                                    <p:cond delay="0"/>
                                  </p:stCondLst>
                                  <p:iterate type="el" backwards="0">
                                    <p:tmAbs val="0"/>
                                  </p:iterate>
                                  <p:childTnLst>
                                    <p:set>
                                      <p:cBhvr>
                                        <p:cTn id="10" fill="hold"/>
                                        <p:tgtEl>
                                          <p:spTgt spid="1919"/>
                                        </p:tgtEl>
                                        <p:attrNameLst>
                                          <p:attrName>style.visibility</p:attrName>
                                        </p:attrNameLst>
                                      </p:cBhvr>
                                      <p:to>
                                        <p:strVal val="visible"/>
                                      </p:to>
                                    </p:set>
                                    <p:animEffect filter="wipe(left)" transition="in">
                                      <p:cBhvr>
                                        <p:cTn id="11" dur="1000"/>
                                        <p:tgtEl>
                                          <p:spTgt spid="1919"/>
                                        </p:tgtEl>
                                      </p:cBhvr>
                                    </p:animEffect>
                                  </p:childTnLst>
                                </p:cTn>
                              </p:par>
                            </p:childTnLst>
                          </p:cTn>
                        </p:par>
                        <p:par>
                          <p:cTn id="12" fill="hold">
                            <p:stCondLst>
                              <p:cond delay="2000"/>
                            </p:stCondLst>
                            <p:childTnLst>
                              <p:par>
                                <p:cTn id="13" presetClass="entr" nodeType="afterEffect" presetSubtype="8" presetID="22" grpId="3" fill="hold">
                                  <p:stCondLst>
                                    <p:cond delay="0"/>
                                  </p:stCondLst>
                                  <p:iterate type="el" backwards="0">
                                    <p:tmAbs val="0"/>
                                  </p:iterate>
                                  <p:childTnLst>
                                    <p:set>
                                      <p:cBhvr>
                                        <p:cTn id="14" fill="hold"/>
                                        <p:tgtEl>
                                          <p:spTgt spid="1931"/>
                                        </p:tgtEl>
                                        <p:attrNameLst>
                                          <p:attrName>style.visibility</p:attrName>
                                        </p:attrNameLst>
                                      </p:cBhvr>
                                      <p:to>
                                        <p:strVal val="visible"/>
                                      </p:to>
                                    </p:set>
                                    <p:animEffect filter="wipe(left)" transition="in">
                                      <p:cBhvr>
                                        <p:cTn id="15" dur="1000"/>
                                        <p:tgtEl>
                                          <p:spTgt spid="1931"/>
                                        </p:tgtEl>
                                      </p:cBhvr>
                                    </p:animEffect>
                                  </p:childTnLst>
                                </p:cTn>
                              </p:par>
                            </p:childTnLst>
                          </p:cTn>
                        </p:par>
                        <p:par>
                          <p:cTn id="16" fill="hold">
                            <p:stCondLst>
                              <p:cond delay="3000"/>
                            </p:stCondLst>
                            <p:childTnLst>
                              <p:par>
                                <p:cTn id="17" presetClass="entr" nodeType="afterEffect" presetSubtype="8" presetID="22" grpId="4" fill="hold">
                                  <p:stCondLst>
                                    <p:cond delay="0"/>
                                  </p:stCondLst>
                                  <p:iterate type="el" backwards="0">
                                    <p:tmAbs val="0"/>
                                  </p:iterate>
                                  <p:childTnLst>
                                    <p:set>
                                      <p:cBhvr>
                                        <p:cTn id="18" fill="hold"/>
                                        <p:tgtEl>
                                          <p:spTgt spid="1935"/>
                                        </p:tgtEl>
                                        <p:attrNameLst>
                                          <p:attrName>style.visibility</p:attrName>
                                        </p:attrNameLst>
                                      </p:cBhvr>
                                      <p:to>
                                        <p:strVal val="visible"/>
                                      </p:to>
                                    </p:set>
                                    <p:animEffect filter="wipe(left)" transition="in">
                                      <p:cBhvr>
                                        <p:cTn id="19" dur="1000"/>
                                        <p:tgtEl>
                                          <p:spTgt spid="1935"/>
                                        </p:tgtEl>
                                      </p:cBhvr>
                                    </p:animEffect>
                                  </p:childTnLst>
                                </p:cTn>
                              </p:par>
                            </p:childTnLst>
                          </p:cTn>
                        </p:par>
                        <p:par>
                          <p:cTn id="20" fill="hold">
                            <p:stCondLst>
                              <p:cond delay="4000"/>
                            </p:stCondLst>
                            <p:childTnLst>
                              <p:par>
                                <p:cTn id="21" presetClass="entr" nodeType="afterEffect" presetSubtype="1" presetID="22" grpId="5" fill="hold">
                                  <p:stCondLst>
                                    <p:cond delay="0"/>
                                  </p:stCondLst>
                                  <p:iterate type="el" backwards="0">
                                    <p:tmAbs val="0"/>
                                  </p:iterate>
                                  <p:childTnLst>
                                    <p:set>
                                      <p:cBhvr>
                                        <p:cTn id="22" fill="hold"/>
                                        <p:tgtEl>
                                          <p:spTgt spid="1932"/>
                                        </p:tgtEl>
                                        <p:attrNameLst>
                                          <p:attrName>style.visibility</p:attrName>
                                        </p:attrNameLst>
                                      </p:cBhvr>
                                      <p:to>
                                        <p:strVal val="visible"/>
                                      </p:to>
                                    </p:set>
                                    <p:animEffect filter="wipe(up)" transition="in">
                                      <p:cBhvr>
                                        <p:cTn id="23" dur="1000"/>
                                        <p:tgtEl>
                                          <p:spTgt spid="1932"/>
                                        </p:tgtEl>
                                      </p:cBhvr>
                                    </p:animEffect>
                                  </p:childTnLst>
                                </p:cTn>
                              </p:par>
                            </p:childTnLst>
                          </p:cTn>
                        </p:par>
                        <p:par>
                          <p:cTn id="24" fill="hold">
                            <p:stCondLst>
                              <p:cond delay="5000"/>
                            </p:stCondLst>
                            <p:childTnLst>
                              <p:par>
                                <p:cTn id="25" presetClass="entr" nodeType="afterEffect" presetSubtype="1" presetID="22" grpId="6" fill="hold">
                                  <p:stCondLst>
                                    <p:cond delay="0"/>
                                  </p:stCondLst>
                                  <p:iterate type="el" backwards="0">
                                    <p:tmAbs val="0"/>
                                  </p:iterate>
                                  <p:childTnLst>
                                    <p:set>
                                      <p:cBhvr>
                                        <p:cTn id="26" fill="hold"/>
                                        <p:tgtEl>
                                          <p:spTgt spid="1917"/>
                                        </p:tgtEl>
                                        <p:attrNameLst>
                                          <p:attrName>style.visibility</p:attrName>
                                        </p:attrNameLst>
                                      </p:cBhvr>
                                      <p:to>
                                        <p:strVal val="visible"/>
                                      </p:to>
                                    </p:set>
                                    <p:animEffect filter="wipe(up)" transition="in">
                                      <p:cBhvr>
                                        <p:cTn id="27" dur="1000"/>
                                        <p:tgtEl>
                                          <p:spTgt spid="1917"/>
                                        </p:tgtEl>
                                      </p:cBhvr>
                                    </p:animEffect>
                                  </p:childTnLst>
                                </p:cTn>
                              </p:par>
                            </p:childTnLst>
                          </p:cTn>
                        </p:par>
                        <p:par>
                          <p:cTn id="28" fill="hold">
                            <p:stCondLst>
                              <p:cond delay="6000"/>
                            </p:stCondLst>
                            <p:childTnLst>
                              <p:par>
                                <p:cTn id="29" presetClass="entr" nodeType="afterEffect" presetSubtype="1" presetID="22" grpId="7" fill="hold">
                                  <p:stCondLst>
                                    <p:cond delay="0"/>
                                  </p:stCondLst>
                                  <p:iterate type="el" backwards="0">
                                    <p:tmAbs val="0"/>
                                  </p:iterate>
                                  <p:childTnLst>
                                    <p:set>
                                      <p:cBhvr>
                                        <p:cTn id="30" fill="hold"/>
                                        <p:tgtEl>
                                          <p:spTgt spid="1916"/>
                                        </p:tgtEl>
                                        <p:attrNameLst>
                                          <p:attrName>style.visibility</p:attrName>
                                        </p:attrNameLst>
                                      </p:cBhvr>
                                      <p:to>
                                        <p:strVal val="visible"/>
                                      </p:to>
                                    </p:set>
                                    <p:animEffect filter="wipe(up)" transition="in">
                                      <p:cBhvr>
                                        <p:cTn id="31" dur="1000"/>
                                        <p:tgtEl>
                                          <p:spTgt spid="1916"/>
                                        </p:tgtEl>
                                      </p:cBhvr>
                                    </p:animEffect>
                                  </p:childTnLst>
                                </p:cTn>
                              </p:par>
                            </p:childTnLst>
                          </p:cTn>
                        </p:par>
                        <p:par>
                          <p:cTn id="32" fill="hold">
                            <p:stCondLst>
                              <p:cond delay="7000"/>
                            </p:stCondLst>
                            <p:childTnLst>
                              <p:par>
                                <p:cTn id="33" presetClass="entr" nodeType="afterEffect" presetSubtype="2" presetID="22" grpId="8" fill="hold">
                                  <p:stCondLst>
                                    <p:cond delay="0"/>
                                  </p:stCondLst>
                                  <p:iterate type="el" backwards="0">
                                    <p:tmAbs val="0"/>
                                  </p:iterate>
                                  <p:childTnLst>
                                    <p:set>
                                      <p:cBhvr>
                                        <p:cTn id="34" fill="hold"/>
                                        <p:tgtEl>
                                          <p:spTgt spid="1913"/>
                                        </p:tgtEl>
                                        <p:attrNameLst>
                                          <p:attrName>style.visibility</p:attrName>
                                        </p:attrNameLst>
                                      </p:cBhvr>
                                      <p:to>
                                        <p:strVal val="visible"/>
                                      </p:to>
                                    </p:set>
                                    <p:animEffect filter="wipe(right)" transition="in">
                                      <p:cBhvr>
                                        <p:cTn id="35" dur="1000"/>
                                        <p:tgtEl>
                                          <p:spTgt spid="1913"/>
                                        </p:tgtEl>
                                      </p:cBhvr>
                                    </p:animEffect>
                                  </p:childTnLst>
                                </p:cTn>
                              </p:par>
                            </p:childTnLst>
                          </p:cTn>
                        </p:par>
                        <p:par>
                          <p:cTn id="36" fill="hold">
                            <p:stCondLst>
                              <p:cond delay="8000"/>
                            </p:stCondLst>
                            <p:childTnLst>
                              <p:par>
                                <p:cTn id="37" presetClass="entr" nodeType="afterEffect" presetSubtype="2" presetID="22" grpId="9" fill="hold">
                                  <p:stCondLst>
                                    <p:cond delay="0"/>
                                  </p:stCondLst>
                                  <p:iterate type="el" backwards="0">
                                    <p:tmAbs val="0"/>
                                  </p:iterate>
                                  <p:childTnLst>
                                    <p:set>
                                      <p:cBhvr>
                                        <p:cTn id="38" fill="hold"/>
                                        <p:tgtEl>
                                          <p:spTgt spid="1915"/>
                                        </p:tgtEl>
                                        <p:attrNameLst>
                                          <p:attrName>style.visibility</p:attrName>
                                        </p:attrNameLst>
                                      </p:cBhvr>
                                      <p:to>
                                        <p:strVal val="visible"/>
                                      </p:to>
                                    </p:set>
                                    <p:animEffect filter="wipe(right)" transition="in">
                                      <p:cBhvr>
                                        <p:cTn id="39" dur="1000"/>
                                        <p:tgtEl>
                                          <p:spTgt spid="1915"/>
                                        </p:tgtEl>
                                      </p:cBhvr>
                                    </p:animEffect>
                                  </p:childTnLst>
                                </p:cTn>
                              </p:par>
                            </p:childTnLst>
                          </p:cTn>
                        </p:par>
                        <p:par>
                          <p:cTn id="40" fill="hold">
                            <p:stCondLst>
                              <p:cond delay="9000"/>
                            </p:stCondLst>
                            <p:childTnLst>
                              <p:par>
                                <p:cTn id="41" presetClass="entr" nodeType="afterEffect" presetSubtype="2" presetID="22" grpId="10" fill="hold">
                                  <p:stCondLst>
                                    <p:cond delay="0"/>
                                  </p:stCondLst>
                                  <p:iterate type="el" backwards="0">
                                    <p:tmAbs val="0"/>
                                  </p:iterate>
                                  <p:childTnLst>
                                    <p:set>
                                      <p:cBhvr>
                                        <p:cTn id="42" fill="hold"/>
                                        <p:tgtEl>
                                          <p:spTgt spid="1922"/>
                                        </p:tgtEl>
                                        <p:attrNameLst>
                                          <p:attrName>style.visibility</p:attrName>
                                        </p:attrNameLst>
                                      </p:cBhvr>
                                      <p:to>
                                        <p:strVal val="visible"/>
                                      </p:to>
                                    </p:set>
                                    <p:animEffect filter="wipe(right)" transition="in">
                                      <p:cBhvr>
                                        <p:cTn id="43" dur="1000"/>
                                        <p:tgtEl>
                                          <p:spTgt spid="19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17" grpId="6"/>
      <p:bldP build="whole" bldLvl="1" animBg="1" rev="0" advAuto="0" spid="1932" grpId="5"/>
      <p:bldP build="whole" bldLvl="1" animBg="1" rev="0" advAuto="0" spid="1919" grpId="2"/>
      <p:bldP build="whole" bldLvl="1" animBg="1" rev="0" advAuto="0" spid="1915" grpId="9"/>
      <p:bldP build="whole" bldLvl="1" animBg="1" rev="0" advAuto="0" spid="1935" grpId="4"/>
      <p:bldP build="whole" bldLvl="1" animBg="1" rev="0" advAuto="0" spid="1925" grpId="1"/>
      <p:bldP build="whole" bldLvl="1" animBg="1" rev="0" advAuto="0" spid="1931" grpId="3"/>
      <p:bldP build="whole" bldLvl="1" animBg="1" rev="0" advAuto="0" spid="1913" grpId="8"/>
      <p:bldP build="whole" bldLvl="1" animBg="1" rev="0" advAuto="0" spid="1922" grpId="10"/>
      <p:bldP build="whole" bldLvl="1" animBg="1" rev="0" advAuto="0" spid="1916" grpId="7"/>
    </p:bldLst>
  </p:timing>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941" name="Group"/>
          <p:cNvGrpSpPr/>
          <p:nvPr/>
        </p:nvGrpSpPr>
        <p:grpSpPr>
          <a:xfrm>
            <a:off x="7887270" y="7198869"/>
            <a:ext cx="15007293" cy="2414713"/>
            <a:chOff x="0" y="0"/>
            <a:chExt cx="15007291" cy="2414712"/>
          </a:xfrm>
        </p:grpSpPr>
        <p:sp>
          <p:nvSpPr>
            <p:cNvPr id="1939" name="Rectangle"/>
            <p:cNvSpPr/>
            <p:nvPr/>
          </p:nvSpPr>
          <p:spPr>
            <a:xfrm>
              <a:off x="237416" y="17891"/>
              <a:ext cx="14769876" cy="2396822"/>
            </a:xfrm>
            <a:prstGeom prst="rect">
              <a:avLst/>
            </a:prstGeom>
            <a:solidFill>
              <a:srgbClr val="92DFFF"/>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940" name="Scalable Verifier"/>
            <p:cNvSpPr txBox="1"/>
            <p:nvPr/>
          </p:nvSpPr>
          <p:spPr>
            <a:xfrm>
              <a:off x="0" y="0"/>
              <a:ext cx="4949033" cy="85249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200">
                  <a:solidFill>
                    <a:srgbClr val="424242"/>
                  </a:solidFill>
                  <a:latin typeface="Helvetica"/>
                  <a:ea typeface="Helvetica"/>
                  <a:cs typeface="Helvetica"/>
                  <a:sym typeface="Helvetica"/>
                </a:defRPr>
              </a:lvl1pPr>
            </a:lstStyle>
            <a:p>
              <a:pPr/>
              <a:r>
                <a:t>Scalable Verifier</a:t>
              </a:r>
            </a:p>
          </p:txBody>
        </p:sp>
      </p:grpSp>
      <p:sp>
        <p:nvSpPr>
          <p:cNvPr id="1942"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1943"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4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945"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1946"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1947"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48"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1949"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50" name="Line"/>
          <p:cNvSpPr/>
          <p:nvPr/>
        </p:nvSpPr>
        <p:spPr>
          <a:xfrm>
            <a:off x="2994575" y="8539657"/>
            <a:ext cx="5662529"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51" name="Line"/>
          <p:cNvSpPr/>
          <p:nvPr/>
        </p:nvSpPr>
        <p:spPr>
          <a:xfrm flipH="1">
            <a:off x="2984354" y="8916489"/>
            <a:ext cx="565757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52" name="Result"/>
          <p:cNvSpPr txBox="1"/>
          <p:nvPr/>
        </p:nvSpPr>
        <p:spPr>
          <a:xfrm>
            <a:off x="5014830" y="8919391"/>
            <a:ext cx="159662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Result</a:t>
            </a:r>
          </a:p>
        </p:txBody>
      </p:sp>
      <p:sp>
        <p:nvSpPr>
          <p:cNvPr id="1953" name="Verification Query"/>
          <p:cNvSpPr txBox="1"/>
          <p:nvPr/>
        </p:nvSpPr>
        <p:spPr>
          <a:xfrm>
            <a:off x="3189192" y="7742844"/>
            <a:ext cx="4333495"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Verification Query</a:t>
            </a:r>
          </a:p>
        </p:txBody>
      </p:sp>
      <p:sp>
        <p:nvSpPr>
          <p:cNvPr id="1954"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1955"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1956"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1957"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1958"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1959"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1960"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1961"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1964"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
        <p:nvSpPr>
          <p:cNvPr id="1963" name="Innovation 1: Scalable Verifier…"/>
          <p:cNvSpPr/>
          <p:nvPr/>
        </p:nvSpPr>
        <p:spPr>
          <a:xfrm>
            <a:off x="14896607" y="9586048"/>
            <a:ext cx="7856538" cy="3073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14" y="0"/>
                </a:moveTo>
                <a:lnTo>
                  <a:pt x="12020" y="6081"/>
                </a:lnTo>
                <a:lnTo>
                  <a:pt x="384" y="6081"/>
                </a:lnTo>
                <a:cubicBezTo>
                  <a:pt x="172" y="6081"/>
                  <a:pt x="0" y="6520"/>
                  <a:pt x="0" y="7062"/>
                </a:cubicBezTo>
                <a:lnTo>
                  <a:pt x="0" y="20618"/>
                </a:lnTo>
                <a:cubicBezTo>
                  <a:pt x="0" y="21160"/>
                  <a:pt x="172" y="21600"/>
                  <a:pt x="384" y="21600"/>
                </a:cubicBezTo>
                <a:lnTo>
                  <a:pt x="21216" y="21600"/>
                </a:lnTo>
                <a:cubicBezTo>
                  <a:pt x="21428" y="21600"/>
                  <a:pt x="21600" y="21160"/>
                  <a:pt x="21600" y="20618"/>
                </a:cubicBezTo>
                <a:lnTo>
                  <a:pt x="21600" y="7062"/>
                </a:lnTo>
                <a:cubicBezTo>
                  <a:pt x="21600" y="6520"/>
                  <a:pt x="21428" y="6081"/>
                  <a:pt x="21216" y="6081"/>
                </a:cubicBezTo>
                <a:lnTo>
                  <a:pt x="13008" y="6081"/>
                </a:lnTo>
                <a:lnTo>
                  <a:pt x="12514"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1: Scalable Verifier</a:t>
            </a:r>
          </a:p>
          <a:p>
            <a:pPr>
              <a:defRPr sz="1600"/>
            </a:pPr>
          </a:p>
          <a:p>
            <a:pPr>
              <a:defRPr sz="3200"/>
            </a:pPr>
            <a:r>
              <a:t>A set of scalable algorithms to reason about properties of interest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941"/>
                                        </p:tgtEl>
                                        <p:attrNameLst>
                                          <p:attrName>style.visibility</p:attrName>
                                        </p:attrNameLst>
                                      </p:cBhvr>
                                      <p:to>
                                        <p:strVal val="visible"/>
                                      </p:to>
                                    </p:set>
                                    <p:animEffect filter="fade" transition="in">
                                      <p:cBhvr>
                                        <p:cTn id="7" dur="1000"/>
                                        <p:tgtEl>
                                          <p:spTgt spid="1941"/>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1963"/>
                                        </p:tgtEl>
                                        <p:attrNameLst>
                                          <p:attrName>style.visibility</p:attrName>
                                        </p:attrNameLst>
                                      </p:cBhvr>
                                      <p:to>
                                        <p:strVal val="visible"/>
                                      </p:to>
                                    </p:set>
                                    <p:animEffect filter="fade" transition="in">
                                      <p:cBhvr>
                                        <p:cTn id="11" dur="1000"/>
                                        <p:tgtEl>
                                          <p:spTgt spid="19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63" grpId="2"/>
      <p:bldP build="whole" bldLvl="1" animBg="1" rev="0" advAuto="0" spid="1941"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365"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366"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67"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68"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69"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0"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1"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2"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3"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4"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5"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376"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77"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78"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79"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80"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81"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82"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83"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384"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85"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86"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87"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88"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89"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90"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91"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392"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93"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94"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395"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396"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397"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398"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399"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400"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401"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pic>
        <p:nvPicPr>
          <p:cNvPr id="402"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403"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404"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408"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406"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407"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970" name="Group"/>
          <p:cNvGrpSpPr/>
          <p:nvPr/>
        </p:nvGrpSpPr>
        <p:grpSpPr>
          <a:xfrm>
            <a:off x="7887270" y="7198869"/>
            <a:ext cx="15007293" cy="2414713"/>
            <a:chOff x="0" y="0"/>
            <a:chExt cx="15007291" cy="2414712"/>
          </a:xfrm>
        </p:grpSpPr>
        <p:sp>
          <p:nvSpPr>
            <p:cNvPr id="1968" name="Rectangle"/>
            <p:cNvSpPr/>
            <p:nvPr/>
          </p:nvSpPr>
          <p:spPr>
            <a:xfrm>
              <a:off x="237416" y="17891"/>
              <a:ext cx="14769876" cy="2396822"/>
            </a:xfrm>
            <a:prstGeom prst="rect">
              <a:avLst/>
            </a:prstGeom>
            <a:solidFill>
              <a:srgbClr val="92DFFF"/>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1969" name="Scalable Verifier"/>
            <p:cNvSpPr txBox="1"/>
            <p:nvPr/>
          </p:nvSpPr>
          <p:spPr>
            <a:xfrm>
              <a:off x="0" y="0"/>
              <a:ext cx="4949033" cy="85249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200">
                  <a:solidFill>
                    <a:srgbClr val="424242"/>
                  </a:solidFill>
                  <a:latin typeface="Helvetica"/>
                  <a:ea typeface="Helvetica"/>
                  <a:cs typeface="Helvetica"/>
                  <a:sym typeface="Helvetica"/>
                </a:defRPr>
              </a:lvl1pPr>
            </a:lstStyle>
            <a:p>
              <a:pPr/>
              <a:r>
                <a:t>Scalable Verifier</a:t>
              </a:r>
            </a:p>
          </p:txBody>
        </p:sp>
      </p:grpSp>
      <p:sp>
        <p:nvSpPr>
          <p:cNvPr id="1971"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1972"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73" name="Line"/>
          <p:cNvSpPr/>
          <p:nvPr/>
        </p:nvSpPr>
        <p:spPr>
          <a:xfrm>
            <a:off x="13579668" y="5177408"/>
            <a:ext cx="1831412"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7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1975"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1976"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1977" name="Line"/>
          <p:cNvSpPr/>
          <p:nvPr/>
        </p:nvSpPr>
        <p:spPr>
          <a:xfrm flipV="1">
            <a:off x="18188597" y="5682748"/>
            <a:ext cx="1" cy="85249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78"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1979"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1980"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81" name="Line"/>
          <p:cNvSpPr/>
          <p:nvPr/>
        </p:nvSpPr>
        <p:spPr>
          <a:xfrm>
            <a:off x="2994575" y="8539657"/>
            <a:ext cx="5662529"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82" name="Line"/>
          <p:cNvSpPr/>
          <p:nvPr/>
        </p:nvSpPr>
        <p:spPr>
          <a:xfrm flipH="1">
            <a:off x="2984354" y="8916489"/>
            <a:ext cx="565757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1983" name="Result"/>
          <p:cNvSpPr txBox="1"/>
          <p:nvPr/>
        </p:nvSpPr>
        <p:spPr>
          <a:xfrm>
            <a:off x="5014830" y="8919391"/>
            <a:ext cx="159662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Result</a:t>
            </a:r>
          </a:p>
        </p:txBody>
      </p:sp>
      <p:sp>
        <p:nvSpPr>
          <p:cNvPr id="1984" name="Verification Query"/>
          <p:cNvSpPr txBox="1"/>
          <p:nvPr/>
        </p:nvSpPr>
        <p:spPr>
          <a:xfrm>
            <a:off x="3189192" y="7742844"/>
            <a:ext cx="4333495"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Verification Query</a:t>
            </a:r>
          </a:p>
        </p:txBody>
      </p:sp>
      <p:sp>
        <p:nvSpPr>
          <p:cNvPr id="1985"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1986"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1987" name="Behavior Model Validator"/>
          <p:cNvSpPr/>
          <p:nvPr/>
        </p:nvSpPr>
        <p:spPr>
          <a:xfrm>
            <a:off x="15436012" y="4565148"/>
            <a:ext cx="5867401" cy="1079501"/>
          </a:xfrm>
          <a:prstGeom prst="rect">
            <a:avLst/>
          </a:prstGeom>
          <a:solidFill>
            <a:srgbClr val="FFAA7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900"/>
            </a:lvl1pPr>
          </a:lstStyle>
          <a:p>
            <a:pPr/>
            <a:r>
              <a:t>Behavior Model Validator</a:t>
            </a:r>
          </a:p>
        </p:txBody>
      </p:sp>
      <p:sp>
        <p:nvSpPr>
          <p:cNvPr id="1988"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1989"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1990"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1991"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1992"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1993"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1999"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grpSp>
        <p:nvGrpSpPr>
          <p:cNvPr id="1997" name="Group"/>
          <p:cNvGrpSpPr/>
          <p:nvPr/>
        </p:nvGrpSpPr>
        <p:grpSpPr>
          <a:xfrm>
            <a:off x="21321977" y="5214891"/>
            <a:ext cx="1478205" cy="1711458"/>
            <a:chOff x="0" y="0"/>
            <a:chExt cx="1478203" cy="1711457"/>
          </a:xfrm>
        </p:grpSpPr>
        <p:sp>
          <p:nvSpPr>
            <p:cNvPr id="2000" name="Connection Line"/>
            <p:cNvSpPr/>
            <p:nvPr/>
          </p:nvSpPr>
          <p:spPr>
            <a:xfrm>
              <a:off x="5599" y="0"/>
              <a:ext cx="539192" cy="1711458"/>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23" y="0"/>
                  </a:moveTo>
                  <a:cubicBezTo>
                    <a:pt x="21600" y="7204"/>
                    <a:pt x="21592" y="14404"/>
                    <a:pt x="0" y="21600"/>
                  </a:cubicBezTo>
                </a:path>
              </a:pathLst>
            </a:custGeom>
            <a:noFill/>
            <a:ln w="63500" cap="flat">
              <a:solidFill>
                <a:srgbClr val="000000"/>
              </a:solidFill>
              <a:prstDash val="solid"/>
              <a:miter lim="400000"/>
              <a:tailEnd type="triangle" w="med" len="med"/>
            </a:ln>
            <a:effectLst/>
          </p:spPr>
          <p:txBody>
            <a:bodyPr/>
            <a:lstStyle/>
            <a:p>
              <a:pPr/>
            </a:p>
          </p:txBody>
        </p:sp>
        <p:sp>
          <p:nvSpPr>
            <p:cNvPr id="1996" name="Patch"/>
            <p:cNvSpPr txBox="1"/>
            <p:nvPr/>
          </p:nvSpPr>
          <p:spPr>
            <a:xfrm>
              <a:off x="0" y="436902"/>
              <a:ext cx="1478204" cy="736601"/>
            </a:xfrm>
            <a:prstGeom prst="rect">
              <a:avLst/>
            </a:prstGeom>
            <a:solidFill>
              <a:srgbClr val="D6D6D6"/>
            </a:solid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200"/>
              </a:lvl1pPr>
            </a:lstStyle>
            <a:p>
              <a:pPr/>
              <a:r>
                <a:t>Patch</a:t>
              </a:r>
            </a:p>
          </p:txBody>
        </p:sp>
      </p:grpSp>
      <p:sp>
        <p:nvSpPr>
          <p:cNvPr id="1998" name="Innovation 1: Scalable Verifier…"/>
          <p:cNvSpPr/>
          <p:nvPr/>
        </p:nvSpPr>
        <p:spPr>
          <a:xfrm>
            <a:off x="14896607" y="9586048"/>
            <a:ext cx="7856538" cy="3073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14" y="0"/>
                </a:moveTo>
                <a:lnTo>
                  <a:pt x="12020" y="6081"/>
                </a:lnTo>
                <a:lnTo>
                  <a:pt x="384" y="6081"/>
                </a:lnTo>
                <a:cubicBezTo>
                  <a:pt x="172" y="6081"/>
                  <a:pt x="0" y="6520"/>
                  <a:pt x="0" y="7062"/>
                </a:cubicBezTo>
                <a:lnTo>
                  <a:pt x="0" y="20618"/>
                </a:lnTo>
                <a:cubicBezTo>
                  <a:pt x="0" y="21160"/>
                  <a:pt x="172" y="21600"/>
                  <a:pt x="384" y="21600"/>
                </a:cubicBezTo>
                <a:lnTo>
                  <a:pt x="21216" y="21600"/>
                </a:lnTo>
                <a:cubicBezTo>
                  <a:pt x="21428" y="21600"/>
                  <a:pt x="21600" y="21160"/>
                  <a:pt x="21600" y="20618"/>
                </a:cubicBezTo>
                <a:lnTo>
                  <a:pt x="21600" y="7062"/>
                </a:lnTo>
                <a:cubicBezTo>
                  <a:pt x="21600" y="6520"/>
                  <a:pt x="21428" y="6081"/>
                  <a:pt x="21216" y="6081"/>
                </a:cubicBezTo>
                <a:lnTo>
                  <a:pt x="13008" y="6081"/>
                </a:lnTo>
                <a:lnTo>
                  <a:pt x="12514"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1: Scalable Verifier</a:t>
            </a:r>
          </a:p>
          <a:p>
            <a:pPr>
              <a:defRPr sz="1600"/>
            </a:pPr>
          </a:p>
          <a:p>
            <a:pPr>
              <a:defRPr sz="3200"/>
            </a:pPr>
            <a:r>
              <a:t>A set of scalable algorithms to reason about properties of interest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iterate type="el" backwards="0">
                                    <p:tmAbs val="0"/>
                                  </p:iterate>
                                  <p:childTnLst>
                                    <p:set>
                                      <p:cBhvr>
                                        <p:cTn id="6" fill="hold"/>
                                        <p:tgtEl>
                                          <p:spTgt spid="1973"/>
                                        </p:tgtEl>
                                        <p:attrNameLst>
                                          <p:attrName>style.visibility</p:attrName>
                                        </p:attrNameLst>
                                      </p:cBhvr>
                                      <p:to>
                                        <p:strVal val="visible"/>
                                      </p:to>
                                    </p:set>
                                    <p:animEffect filter="wipe(left)" transition="in">
                                      <p:cBhvr>
                                        <p:cTn id="7" dur="1000"/>
                                        <p:tgtEl>
                                          <p:spTgt spid="1973"/>
                                        </p:tgtEl>
                                      </p:cBhvr>
                                    </p:animEffect>
                                  </p:childTnLst>
                                </p:cTn>
                              </p:par>
                            </p:childTnLst>
                          </p:cTn>
                        </p:par>
                        <p:par>
                          <p:cTn id="8" fill="hold">
                            <p:stCondLst>
                              <p:cond delay="1000"/>
                            </p:stCondLst>
                            <p:childTnLst>
                              <p:par>
                                <p:cTn id="9" presetClass="entr" nodeType="afterEffect" presetSubtype="4" presetID="22" grpId="2" fill="hold">
                                  <p:stCondLst>
                                    <p:cond delay="0"/>
                                  </p:stCondLst>
                                  <p:iterate type="el" backwards="0">
                                    <p:tmAbs val="0"/>
                                  </p:iterate>
                                  <p:childTnLst>
                                    <p:set>
                                      <p:cBhvr>
                                        <p:cTn id="10" fill="hold"/>
                                        <p:tgtEl>
                                          <p:spTgt spid="1977"/>
                                        </p:tgtEl>
                                        <p:attrNameLst>
                                          <p:attrName>style.visibility</p:attrName>
                                        </p:attrNameLst>
                                      </p:cBhvr>
                                      <p:to>
                                        <p:strVal val="visible"/>
                                      </p:to>
                                    </p:set>
                                    <p:animEffect filter="wipe(down)" transition="in">
                                      <p:cBhvr>
                                        <p:cTn id="11" dur="1000"/>
                                        <p:tgtEl>
                                          <p:spTgt spid="1977"/>
                                        </p:tgtEl>
                                      </p:cBhvr>
                                    </p:animEffect>
                                  </p:childTnLst>
                                </p:cTn>
                              </p:par>
                            </p:childTnLst>
                          </p:cTn>
                        </p:par>
                        <p:par>
                          <p:cTn id="12" fill="hold">
                            <p:stCondLst>
                              <p:cond delay="2000"/>
                            </p:stCondLst>
                            <p:childTnLst>
                              <p:par>
                                <p:cTn id="13" presetClass="entr" nodeType="afterEffect" presetID="10" grpId="3" fill="hold">
                                  <p:stCondLst>
                                    <p:cond delay="0"/>
                                  </p:stCondLst>
                                  <p:iterate type="el" backwards="0">
                                    <p:tmAbs val="0"/>
                                  </p:iterate>
                                  <p:childTnLst>
                                    <p:set>
                                      <p:cBhvr>
                                        <p:cTn id="14" fill="hold"/>
                                        <p:tgtEl>
                                          <p:spTgt spid="1987"/>
                                        </p:tgtEl>
                                        <p:attrNameLst>
                                          <p:attrName>style.visibility</p:attrName>
                                        </p:attrNameLst>
                                      </p:cBhvr>
                                      <p:to>
                                        <p:strVal val="visible"/>
                                      </p:to>
                                    </p:set>
                                    <p:animEffect filter="fade" transition="in">
                                      <p:cBhvr>
                                        <p:cTn id="15" dur="1000"/>
                                        <p:tgtEl>
                                          <p:spTgt spid="1987"/>
                                        </p:tgtEl>
                                      </p:cBhvr>
                                    </p:animEffect>
                                  </p:childTnLst>
                                </p:cTn>
                              </p:par>
                            </p:childTnLst>
                          </p:cTn>
                        </p:par>
                        <p:par>
                          <p:cTn id="16" fill="hold">
                            <p:stCondLst>
                              <p:cond delay="3000"/>
                            </p:stCondLst>
                            <p:childTnLst>
                              <p:par>
                                <p:cTn id="17" presetClass="entr" nodeType="afterEffect" presetSubtype="1" presetID="22" grpId="4" fill="hold">
                                  <p:stCondLst>
                                    <p:cond delay="0"/>
                                  </p:stCondLst>
                                  <p:iterate type="el" backwards="0">
                                    <p:tmAbs val="0"/>
                                  </p:iterate>
                                  <p:childTnLst>
                                    <p:set>
                                      <p:cBhvr>
                                        <p:cTn id="18" fill="hold"/>
                                        <p:tgtEl>
                                          <p:spTgt spid="1997"/>
                                        </p:tgtEl>
                                        <p:attrNameLst>
                                          <p:attrName>style.visibility</p:attrName>
                                        </p:attrNameLst>
                                      </p:cBhvr>
                                      <p:to>
                                        <p:strVal val="visible"/>
                                      </p:to>
                                    </p:set>
                                    <p:animEffect filter="wipe(up)" transition="in">
                                      <p:cBhvr>
                                        <p:cTn id="19" dur="1000"/>
                                        <p:tgtEl>
                                          <p:spTgt spid="19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73" grpId="1"/>
      <p:bldP build="whole" bldLvl="1" animBg="1" rev="0" advAuto="0" spid="1997" grpId="4"/>
      <p:bldP build="whole" bldLvl="1" animBg="1" rev="0" advAuto="0" spid="1987" grpId="3"/>
      <p:bldP build="whole" bldLvl="1" animBg="1" rev="0" advAuto="0" spid="1977" grpId="2"/>
    </p:bldLst>
  </p:timing>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4"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2005" name="Rectangle"/>
          <p:cNvSpPr/>
          <p:nvPr/>
        </p:nvSpPr>
        <p:spPr>
          <a:xfrm>
            <a:off x="8124687" y="7216760"/>
            <a:ext cx="14769876" cy="2396822"/>
          </a:xfrm>
          <a:prstGeom prst="rect">
            <a:avLst/>
          </a:prstGeom>
          <a:solidFill>
            <a:srgbClr val="92DF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grpSp>
        <p:nvGrpSpPr>
          <p:cNvPr id="2008" name="Group"/>
          <p:cNvGrpSpPr/>
          <p:nvPr/>
        </p:nvGrpSpPr>
        <p:grpSpPr>
          <a:xfrm>
            <a:off x="8137387" y="4168386"/>
            <a:ext cx="14769876" cy="2848854"/>
            <a:chOff x="0" y="0"/>
            <a:chExt cx="14769875" cy="2848852"/>
          </a:xfrm>
        </p:grpSpPr>
        <p:sp>
          <p:nvSpPr>
            <p:cNvPr id="2006" name="Rectangle"/>
            <p:cNvSpPr/>
            <p:nvPr/>
          </p:nvSpPr>
          <p:spPr>
            <a:xfrm>
              <a:off x="0" y="0"/>
              <a:ext cx="14769876" cy="2848853"/>
            </a:xfrm>
            <a:prstGeom prst="rect">
              <a:avLst/>
            </a:prstGeom>
            <a:solidFill>
              <a:srgbClr val="D6D6D6"/>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007" name="Model Tuner"/>
            <p:cNvSpPr txBox="1"/>
            <p:nvPr/>
          </p:nvSpPr>
          <p:spPr>
            <a:xfrm>
              <a:off x="240428" y="1833073"/>
              <a:ext cx="3440974" cy="8524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200">
                  <a:solidFill>
                    <a:schemeClr val="accent1"/>
                  </a:solidFill>
                  <a:latin typeface="Helvetica"/>
                  <a:ea typeface="Helvetica"/>
                  <a:cs typeface="Helvetica"/>
                  <a:sym typeface="Helvetica"/>
                </a:defRPr>
              </a:lvl1pPr>
            </a:lstStyle>
            <a:p>
              <a:pPr/>
              <a:r>
                <a:t>Model Tuner</a:t>
              </a:r>
            </a:p>
          </p:txBody>
        </p:sp>
      </p:grpSp>
      <p:sp>
        <p:nvSpPr>
          <p:cNvPr id="2009"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10" name="Line"/>
          <p:cNvSpPr/>
          <p:nvPr/>
        </p:nvSpPr>
        <p:spPr>
          <a:xfrm>
            <a:off x="13579668" y="5177408"/>
            <a:ext cx="1831412"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011"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012"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2013"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2014" name="Line"/>
          <p:cNvSpPr/>
          <p:nvPr/>
        </p:nvSpPr>
        <p:spPr>
          <a:xfrm flipV="1">
            <a:off x="18188597" y="5682748"/>
            <a:ext cx="1" cy="85249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15"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016"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2017"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18" name="Line"/>
          <p:cNvSpPr/>
          <p:nvPr/>
        </p:nvSpPr>
        <p:spPr>
          <a:xfrm>
            <a:off x="2994575" y="8539657"/>
            <a:ext cx="5662529"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19" name="Line"/>
          <p:cNvSpPr/>
          <p:nvPr/>
        </p:nvSpPr>
        <p:spPr>
          <a:xfrm flipH="1">
            <a:off x="2984354" y="8916489"/>
            <a:ext cx="565757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20" name="Result"/>
          <p:cNvSpPr txBox="1"/>
          <p:nvPr/>
        </p:nvSpPr>
        <p:spPr>
          <a:xfrm>
            <a:off x="5014830" y="8919391"/>
            <a:ext cx="159662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Result</a:t>
            </a:r>
          </a:p>
        </p:txBody>
      </p:sp>
      <p:sp>
        <p:nvSpPr>
          <p:cNvPr id="2021" name="Verification Query"/>
          <p:cNvSpPr txBox="1"/>
          <p:nvPr/>
        </p:nvSpPr>
        <p:spPr>
          <a:xfrm>
            <a:off x="3189192" y="7742844"/>
            <a:ext cx="4333495"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Verification Query</a:t>
            </a:r>
          </a:p>
        </p:txBody>
      </p:sp>
      <p:sp>
        <p:nvSpPr>
          <p:cNvPr id="2022"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2023"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2024" name="Behavior Model Validator"/>
          <p:cNvSpPr/>
          <p:nvPr/>
        </p:nvSpPr>
        <p:spPr>
          <a:xfrm>
            <a:off x="15436012" y="4565148"/>
            <a:ext cx="5867401" cy="1079501"/>
          </a:xfrm>
          <a:prstGeom prst="rect">
            <a:avLst/>
          </a:prstGeom>
          <a:solidFill>
            <a:srgbClr val="FFAA7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900"/>
            </a:lvl1pPr>
          </a:lstStyle>
          <a:p>
            <a:pPr/>
            <a:r>
              <a:t>Behavior Model Validator</a:t>
            </a:r>
          </a:p>
        </p:txBody>
      </p:sp>
      <p:sp>
        <p:nvSpPr>
          <p:cNvPr id="2025"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2026"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2027"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2028"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2029"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2030"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2037"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
        <p:nvSpPr>
          <p:cNvPr id="2032" name="Scalable Verifier"/>
          <p:cNvSpPr txBox="1"/>
          <p:nvPr/>
        </p:nvSpPr>
        <p:spPr>
          <a:xfrm>
            <a:off x="7887270" y="7198869"/>
            <a:ext cx="4949033" cy="8524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200">
                <a:solidFill>
                  <a:srgbClr val="424242"/>
                </a:solidFill>
                <a:latin typeface="Helvetica"/>
                <a:ea typeface="Helvetica"/>
                <a:cs typeface="Helvetica"/>
                <a:sym typeface="Helvetica"/>
              </a:defRPr>
            </a:lvl1pPr>
          </a:lstStyle>
          <a:p>
            <a:pPr/>
            <a:r>
              <a:t>Scalable Verifier</a:t>
            </a:r>
          </a:p>
        </p:txBody>
      </p:sp>
      <p:sp>
        <p:nvSpPr>
          <p:cNvPr id="2038" name="Connection Line"/>
          <p:cNvSpPr/>
          <p:nvPr/>
        </p:nvSpPr>
        <p:spPr>
          <a:xfrm>
            <a:off x="21327577" y="5214891"/>
            <a:ext cx="539192" cy="1711458"/>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23" y="0"/>
                </a:moveTo>
                <a:cubicBezTo>
                  <a:pt x="21600" y="7204"/>
                  <a:pt x="21592" y="14404"/>
                  <a:pt x="0" y="21600"/>
                </a:cubicBezTo>
              </a:path>
            </a:pathLst>
          </a:custGeom>
          <a:ln w="63500">
            <a:solidFill>
              <a:srgbClr val="000000"/>
            </a:solidFill>
            <a:miter lim="400000"/>
            <a:tailEnd type="triangle"/>
          </a:ln>
        </p:spPr>
        <p:txBody>
          <a:bodyPr/>
          <a:lstStyle/>
          <a:p>
            <a:pPr/>
          </a:p>
        </p:txBody>
      </p:sp>
      <p:sp>
        <p:nvSpPr>
          <p:cNvPr id="2034" name="Patch"/>
          <p:cNvSpPr txBox="1"/>
          <p:nvPr/>
        </p:nvSpPr>
        <p:spPr>
          <a:xfrm>
            <a:off x="21321977" y="5651793"/>
            <a:ext cx="1478205" cy="736601"/>
          </a:xfrm>
          <a:prstGeom prst="rect">
            <a:avLst/>
          </a:prstGeom>
          <a:solidFill>
            <a:srgbClr val="D6D6D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Patch</a:t>
            </a:r>
          </a:p>
        </p:txBody>
      </p:sp>
      <p:sp>
        <p:nvSpPr>
          <p:cNvPr id="2035" name="Innovation 2: Model Tuner…"/>
          <p:cNvSpPr/>
          <p:nvPr/>
        </p:nvSpPr>
        <p:spPr>
          <a:xfrm>
            <a:off x="6877475" y="1038280"/>
            <a:ext cx="6749654" cy="3092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7" y="0"/>
                </a:moveTo>
                <a:cubicBezTo>
                  <a:pt x="200" y="0"/>
                  <a:pt x="0" y="437"/>
                  <a:pt x="0" y="976"/>
                </a:cubicBezTo>
                <a:lnTo>
                  <a:pt x="0" y="14446"/>
                </a:lnTo>
                <a:cubicBezTo>
                  <a:pt x="0" y="14985"/>
                  <a:pt x="200" y="15422"/>
                  <a:pt x="447" y="15422"/>
                </a:cubicBezTo>
                <a:lnTo>
                  <a:pt x="8573" y="15422"/>
                </a:lnTo>
                <a:lnTo>
                  <a:pt x="9148" y="21600"/>
                </a:lnTo>
                <a:lnTo>
                  <a:pt x="9724" y="15422"/>
                </a:lnTo>
                <a:lnTo>
                  <a:pt x="21153" y="15422"/>
                </a:lnTo>
                <a:cubicBezTo>
                  <a:pt x="21400" y="15422"/>
                  <a:pt x="21600" y="14985"/>
                  <a:pt x="21600" y="14446"/>
                </a:cubicBezTo>
                <a:lnTo>
                  <a:pt x="21600" y="976"/>
                </a:lnTo>
                <a:cubicBezTo>
                  <a:pt x="21600" y="437"/>
                  <a:pt x="21400" y="0"/>
                  <a:pt x="21153" y="0"/>
                </a:cubicBezTo>
                <a:lnTo>
                  <a:pt x="447"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2: Model Tuner</a:t>
            </a:r>
          </a:p>
          <a:p>
            <a:pPr>
              <a:defRPr sz="1600"/>
            </a:pPr>
          </a:p>
          <a:p>
            <a:pPr>
              <a:defRPr sz="3200"/>
            </a:pPr>
            <a:r>
              <a:t>A systematic way to tune the accuracy of network model</a:t>
            </a:r>
          </a:p>
        </p:txBody>
      </p:sp>
      <p:sp>
        <p:nvSpPr>
          <p:cNvPr id="2036" name="Innovation 1: Scalable Verifier…"/>
          <p:cNvSpPr/>
          <p:nvPr/>
        </p:nvSpPr>
        <p:spPr>
          <a:xfrm>
            <a:off x="14896607" y="9586048"/>
            <a:ext cx="7856538" cy="3073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14" y="0"/>
                </a:moveTo>
                <a:lnTo>
                  <a:pt x="12020" y="6081"/>
                </a:lnTo>
                <a:lnTo>
                  <a:pt x="384" y="6081"/>
                </a:lnTo>
                <a:cubicBezTo>
                  <a:pt x="172" y="6081"/>
                  <a:pt x="0" y="6520"/>
                  <a:pt x="0" y="7062"/>
                </a:cubicBezTo>
                <a:lnTo>
                  <a:pt x="0" y="20618"/>
                </a:lnTo>
                <a:cubicBezTo>
                  <a:pt x="0" y="21160"/>
                  <a:pt x="172" y="21600"/>
                  <a:pt x="384" y="21600"/>
                </a:cubicBezTo>
                <a:lnTo>
                  <a:pt x="21216" y="21600"/>
                </a:lnTo>
                <a:cubicBezTo>
                  <a:pt x="21428" y="21600"/>
                  <a:pt x="21600" y="21160"/>
                  <a:pt x="21600" y="20618"/>
                </a:cubicBezTo>
                <a:lnTo>
                  <a:pt x="21600" y="7062"/>
                </a:lnTo>
                <a:cubicBezTo>
                  <a:pt x="21600" y="6520"/>
                  <a:pt x="21428" y="6081"/>
                  <a:pt x="21216" y="6081"/>
                </a:cubicBezTo>
                <a:lnTo>
                  <a:pt x="13008" y="6081"/>
                </a:lnTo>
                <a:lnTo>
                  <a:pt x="12514"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1: Scalable Verifier</a:t>
            </a:r>
          </a:p>
          <a:p>
            <a:pPr>
              <a:defRPr sz="1600"/>
            </a:pPr>
          </a:p>
          <a:p>
            <a:pPr>
              <a:defRPr sz="3200"/>
            </a:pPr>
            <a:r>
              <a:t>A set of scalable algorithms to reason about properties of interest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008"/>
                                        </p:tgtEl>
                                        <p:attrNameLst>
                                          <p:attrName>style.visibility</p:attrName>
                                        </p:attrNameLst>
                                      </p:cBhvr>
                                      <p:to>
                                        <p:strVal val="visible"/>
                                      </p:to>
                                    </p:set>
                                    <p:animEffect filter="fade" transition="in">
                                      <p:cBhvr>
                                        <p:cTn id="7" dur="1000"/>
                                        <p:tgtEl>
                                          <p:spTgt spid="2008"/>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035"/>
                                        </p:tgtEl>
                                        <p:attrNameLst>
                                          <p:attrName>style.visibility</p:attrName>
                                        </p:attrNameLst>
                                      </p:cBhvr>
                                      <p:to>
                                        <p:strVal val="visible"/>
                                      </p:to>
                                    </p:set>
                                    <p:animEffect filter="fade" transition="in">
                                      <p:cBhvr>
                                        <p:cTn id="11" dur="1000"/>
                                        <p:tgtEl>
                                          <p:spTgt spid="20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35" grpId="2"/>
      <p:bldP build="whole" bldLvl="1" animBg="1" rev="0" advAuto="0" spid="2008" grpId="1"/>
    </p:bldLst>
  </p:timing>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2"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2043" name="Rectangle"/>
          <p:cNvSpPr/>
          <p:nvPr/>
        </p:nvSpPr>
        <p:spPr>
          <a:xfrm>
            <a:off x="8124687" y="7216760"/>
            <a:ext cx="14769876" cy="2396822"/>
          </a:xfrm>
          <a:prstGeom prst="rect">
            <a:avLst/>
          </a:prstGeom>
          <a:solidFill>
            <a:srgbClr val="92DF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grpSp>
        <p:nvGrpSpPr>
          <p:cNvPr id="2046" name="Group"/>
          <p:cNvGrpSpPr/>
          <p:nvPr/>
        </p:nvGrpSpPr>
        <p:grpSpPr>
          <a:xfrm>
            <a:off x="8137387" y="4168386"/>
            <a:ext cx="14769876" cy="2848854"/>
            <a:chOff x="0" y="0"/>
            <a:chExt cx="14769875" cy="2848852"/>
          </a:xfrm>
        </p:grpSpPr>
        <p:sp>
          <p:nvSpPr>
            <p:cNvPr id="2044" name="Rectangle"/>
            <p:cNvSpPr/>
            <p:nvPr/>
          </p:nvSpPr>
          <p:spPr>
            <a:xfrm>
              <a:off x="0" y="0"/>
              <a:ext cx="14769876" cy="2848853"/>
            </a:xfrm>
            <a:prstGeom prst="rect">
              <a:avLst/>
            </a:prstGeom>
            <a:solidFill>
              <a:srgbClr val="D6D6D6"/>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045" name="Model Tuner"/>
            <p:cNvSpPr txBox="1"/>
            <p:nvPr/>
          </p:nvSpPr>
          <p:spPr>
            <a:xfrm>
              <a:off x="240428" y="1833073"/>
              <a:ext cx="3440974" cy="8524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200">
                  <a:solidFill>
                    <a:schemeClr val="accent1"/>
                  </a:solidFill>
                  <a:latin typeface="Helvetica"/>
                  <a:ea typeface="Helvetica"/>
                  <a:cs typeface="Helvetica"/>
                  <a:sym typeface="Helvetica"/>
                </a:defRPr>
              </a:lvl1pPr>
            </a:lstStyle>
            <a:p>
              <a:pPr/>
              <a:r>
                <a:t>Model Tuner</a:t>
              </a:r>
            </a:p>
          </p:txBody>
        </p:sp>
      </p:grpSp>
      <p:sp>
        <p:nvSpPr>
          <p:cNvPr id="2047"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48" name="Line"/>
          <p:cNvSpPr/>
          <p:nvPr/>
        </p:nvSpPr>
        <p:spPr>
          <a:xfrm>
            <a:off x="13579668" y="5177408"/>
            <a:ext cx="1831412"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04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050"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2051"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2052" name="Line"/>
          <p:cNvSpPr/>
          <p:nvPr/>
        </p:nvSpPr>
        <p:spPr>
          <a:xfrm flipV="1">
            <a:off x="18188597" y="5682748"/>
            <a:ext cx="1" cy="85249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53"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054"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2055"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56" name="Line"/>
          <p:cNvSpPr/>
          <p:nvPr/>
        </p:nvSpPr>
        <p:spPr>
          <a:xfrm>
            <a:off x="2994575" y="8539657"/>
            <a:ext cx="5662529"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57" name="Line"/>
          <p:cNvSpPr/>
          <p:nvPr/>
        </p:nvSpPr>
        <p:spPr>
          <a:xfrm flipH="1">
            <a:off x="2984354" y="8916489"/>
            <a:ext cx="565757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058" name="Result"/>
          <p:cNvSpPr txBox="1"/>
          <p:nvPr/>
        </p:nvSpPr>
        <p:spPr>
          <a:xfrm>
            <a:off x="5014830" y="8919391"/>
            <a:ext cx="159662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Result</a:t>
            </a:r>
          </a:p>
        </p:txBody>
      </p:sp>
      <p:sp>
        <p:nvSpPr>
          <p:cNvPr id="2059" name="Verification Query"/>
          <p:cNvSpPr txBox="1"/>
          <p:nvPr/>
        </p:nvSpPr>
        <p:spPr>
          <a:xfrm>
            <a:off x="3189192" y="7742844"/>
            <a:ext cx="4333495"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Verification Query</a:t>
            </a:r>
          </a:p>
        </p:txBody>
      </p:sp>
      <p:sp>
        <p:nvSpPr>
          <p:cNvPr id="2060"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2061"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2062" name="Behavior Model Validator"/>
          <p:cNvSpPr/>
          <p:nvPr/>
        </p:nvSpPr>
        <p:spPr>
          <a:xfrm>
            <a:off x="15436012" y="4565148"/>
            <a:ext cx="5867401" cy="1079501"/>
          </a:xfrm>
          <a:prstGeom prst="rect">
            <a:avLst/>
          </a:prstGeom>
          <a:solidFill>
            <a:srgbClr val="FFAA7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900"/>
            </a:lvl1pPr>
          </a:lstStyle>
          <a:p>
            <a:pPr/>
            <a:r>
              <a:t>Behavior Model Validator</a:t>
            </a:r>
          </a:p>
        </p:txBody>
      </p:sp>
      <p:sp>
        <p:nvSpPr>
          <p:cNvPr id="2063"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2064"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2065"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2066"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2067"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2068"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2076"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
        <p:nvSpPr>
          <p:cNvPr id="2070" name="Scalable Verifier"/>
          <p:cNvSpPr txBox="1"/>
          <p:nvPr/>
        </p:nvSpPr>
        <p:spPr>
          <a:xfrm>
            <a:off x="7887270" y="7198869"/>
            <a:ext cx="4949033" cy="8524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200">
                <a:solidFill>
                  <a:srgbClr val="424242"/>
                </a:solidFill>
                <a:latin typeface="Helvetica"/>
                <a:ea typeface="Helvetica"/>
                <a:cs typeface="Helvetica"/>
                <a:sym typeface="Helvetica"/>
              </a:defRPr>
            </a:lvl1pPr>
          </a:lstStyle>
          <a:p>
            <a:pPr/>
            <a:r>
              <a:t>Scalable Verifier</a:t>
            </a:r>
          </a:p>
        </p:txBody>
      </p:sp>
      <p:sp>
        <p:nvSpPr>
          <p:cNvPr id="2077" name="Connection Line"/>
          <p:cNvSpPr/>
          <p:nvPr/>
        </p:nvSpPr>
        <p:spPr>
          <a:xfrm>
            <a:off x="21327577" y="5214891"/>
            <a:ext cx="539192" cy="1711458"/>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23" y="0"/>
                </a:moveTo>
                <a:cubicBezTo>
                  <a:pt x="21600" y="7204"/>
                  <a:pt x="21592" y="14404"/>
                  <a:pt x="0" y="21600"/>
                </a:cubicBezTo>
              </a:path>
            </a:pathLst>
          </a:custGeom>
          <a:ln w="63500">
            <a:solidFill>
              <a:srgbClr val="000000"/>
            </a:solidFill>
            <a:miter lim="400000"/>
            <a:tailEnd type="triangle"/>
          </a:ln>
        </p:spPr>
        <p:txBody>
          <a:bodyPr/>
          <a:lstStyle/>
          <a:p>
            <a:pPr/>
          </a:p>
        </p:txBody>
      </p:sp>
      <p:sp>
        <p:nvSpPr>
          <p:cNvPr id="2072" name="Patch"/>
          <p:cNvSpPr txBox="1"/>
          <p:nvPr/>
        </p:nvSpPr>
        <p:spPr>
          <a:xfrm>
            <a:off x="21321977" y="5651793"/>
            <a:ext cx="1478205" cy="736601"/>
          </a:xfrm>
          <a:prstGeom prst="rect">
            <a:avLst/>
          </a:prstGeom>
          <a:solidFill>
            <a:srgbClr val="D6D6D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Patch</a:t>
            </a:r>
          </a:p>
        </p:txBody>
      </p:sp>
      <p:sp>
        <p:nvSpPr>
          <p:cNvPr id="2073" name="Innovation 2: Model Tuner…"/>
          <p:cNvSpPr/>
          <p:nvPr/>
        </p:nvSpPr>
        <p:spPr>
          <a:xfrm>
            <a:off x="6877475" y="1038280"/>
            <a:ext cx="6749654" cy="3092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7" y="0"/>
                </a:moveTo>
                <a:cubicBezTo>
                  <a:pt x="200" y="0"/>
                  <a:pt x="0" y="437"/>
                  <a:pt x="0" y="976"/>
                </a:cubicBezTo>
                <a:lnTo>
                  <a:pt x="0" y="14446"/>
                </a:lnTo>
                <a:cubicBezTo>
                  <a:pt x="0" y="14985"/>
                  <a:pt x="200" y="15422"/>
                  <a:pt x="447" y="15422"/>
                </a:cubicBezTo>
                <a:lnTo>
                  <a:pt x="8573" y="15422"/>
                </a:lnTo>
                <a:lnTo>
                  <a:pt x="9148" y="21600"/>
                </a:lnTo>
                <a:lnTo>
                  <a:pt x="9724" y="15422"/>
                </a:lnTo>
                <a:lnTo>
                  <a:pt x="21153" y="15422"/>
                </a:lnTo>
                <a:cubicBezTo>
                  <a:pt x="21400" y="15422"/>
                  <a:pt x="21600" y="14985"/>
                  <a:pt x="21600" y="14446"/>
                </a:cubicBezTo>
                <a:lnTo>
                  <a:pt x="21600" y="976"/>
                </a:lnTo>
                <a:cubicBezTo>
                  <a:pt x="21600" y="437"/>
                  <a:pt x="21400" y="0"/>
                  <a:pt x="21153" y="0"/>
                </a:cubicBezTo>
                <a:lnTo>
                  <a:pt x="447"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2: Model Tuner</a:t>
            </a:r>
          </a:p>
          <a:p>
            <a:pPr>
              <a:defRPr sz="1600"/>
            </a:pPr>
          </a:p>
          <a:p>
            <a:pPr>
              <a:defRPr sz="3200"/>
            </a:pPr>
            <a:r>
              <a:t>A systematic way to tune the accuracy of network model</a:t>
            </a:r>
          </a:p>
        </p:txBody>
      </p:sp>
      <p:sp>
        <p:nvSpPr>
          <p:cNvPr id="2074" name="Innovation 1: Scalable Verifier…"/>
          <p:cNvSpPr/>
          <p:nvPr/>
        </p:nvSpPr>
        <p:spPr>
          <a:xfrm>
            <a:off x="14896607" y="9586048"/>
            <a:ext cx="7856538" cy="3073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14" y="0"/>
                </a:moveTo>
                <a:lnTo>
                  <a:pt x="12020" y="6081"/>
                </a:lnTo>
                <a:lnTo>
                  <a:pt x="384" y="6081"/>
                </a:lnTo>
                <a:cubicBezTo>
                  <a:pt x="172" y="6081"/>
                  <a:pt x="0" y="6520"/>
                  <a:pt x="0" y="7062"/>
                </a:cubicBezTo>
                <a:lnTo>
                  <a:pt x="0" y="20618"/>
                </a:lnTo>
                <a:cubicBezTo>
                  <a:pt x="0" y="21160"/>
                  <a:pt x="172" y="21600"/>
                  <a:pt x="384" y="21600"/>
                </a:cubicBezTo>
                <a:lnTo>
                  <a:pt x="21216" y="21600"/>
                </a:lnTo>
                <a:cubicBezTo>
                  <a:pt x="21428" y="21600"/>
                  <a:pt x="21600" y="21160"/>
                  <a:pt x="21600" y="20618"/>
                </a:cubicBezTo>
                <a:lnTo>
                  <a:pt x="21600" y="7062"/>
                </a:lnTo>
                <a:cubicBezTo>
                  <a:pt x="21600" y="6520"/>
                  <a:pt x="21428" y="6081"/>
                  <a:pt x="21216" y="6081"/>
                </a:cubicBezTo>
                <a:lnTo>
                  <a:pt x="13008" y="6081"/>
                </a:lnTo>
                <a:lnTo>
                  <a:pt x="12514"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1: Scalable Verifier</a:t>
            </a:r>
          </a:p>
          <a:p>
            <a:pPr>
              <a:defRPr sz="1600"/>
            </a:pPr>
          </a:p>
          <a:p>
            <a:pPr>
              <a:defRPr sz="3200"/>
            </a:pPr>
            <a:r>
              <a:t>A set of scalable algorithms to reason about properties of interest</a:t>
            </a:r>
          </a:p>
        </p:txBody>
      </p:sp>
      <p:pic>
        <p:nvPicPr>
          <p:cNvPr id="2075" name="toppng.com-image-result-for-hand-drawing-a-circle-hand-drawn-circle-814x379.png" descr="toppng.com-image-result-for-hand-drawing-a-circle-hand-drawn-circle-814x379.png"/>
          <p:cNvPicPr>
            <a:picLocks noChangeAspect="1"/>
          </p:cNvPicPr>
          <p:nvPr/>
        </p:nvPicPr>
        <p:blipFill>
          <a:blip r:embed="rId7">
            <a:extLst/>
          </a:blip>
          <a:stretch>
            <a:fillRect/>
          </a:stretch>
        </p:blipFill>
        <p:spPr>
          <a:xfrm>
            <a:off x="14559512" y="9323362"/>
            <a:ext cx="8699656" cy="405289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075"/>
                                        </p:tgtEl>
                                        <p:attrNameLst>
                                          <p:attrName>style.visibility</p:attrName>
                                        </p:attrNameLst>
                                      </p:cBhvr>
                                      <p:to>
                                        <p:strVal val="visible"/>
                                      </p:to>
                                    </p:set>
                                    <p:animEffect filter="fade" transition="in">
                                      <p:cBhvr>
                                        <p:cTn id="7" dur="1000"/>
                                        <p:tgtEl>
                                          <p:spTgt spid="20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75" grpId="1"/>
    </p:bldLst>
  </p:timing>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1" name="Rectangle"/>
          <p:cNvSpPr/>
          <p:nvPr/>
        </p:nvSpPr>
        <p:spPr>
          <a:xfrm>
            <a:off x="1203288" y="2117847"/>
            <a:ext cx="21977424" cy="3901953"/>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08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083" name="How to address the scalability challenge?"/>
          <p:cNvSpPr txBox="1"/>
          <p:nvPr/>
        </p:nvSpPr>
        <p:spPr>
          <a:xfrm>
            <a:off x="772820" y="765198"/>
            <a:ext cx="153316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scalability challenge?</a:t>
            </a:r>
          </a:p>
        </p:txBody>
      </p:sp>
      <p:sp>
        <p:nvSpPr>
          <p:cNvPr id="2084" name="Key insight:…"/>
          <p:cNvSpPr txBox="1"/>
          <p:nvPr/>
        </p:nvSpPr>
        <p:spPr>
          <a:xfrm>
            <a:off x="1801866" y="2449903"/>
            <a:ext cx="20780267" cy="30886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Simulation-based approaches are scalable but fail to cover all possible cases</a:t>
            </a:r>
          </a:p>
          <a:p>
            <a:pPr marL="457200" indent="-457200" algn="l">
              <a:lnSpc>
                <a:spcPct val="120000"/>
              </a:lnSpc>
              <a:buSzPct val="100000"/>
              <a:buChar char="•"/>
              <a:defRPr sz="4000"/>
            </a:pPr>
            <a:r>
              <a:t>Formal model approaches can encode all possibilities and conditions as a formula but are not scalable because solving such a huge formula is expensive </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8" name="Rectangle"/>
          <p:cNvSpPr/>
          <p:nvPr/>
        </p:nvSpPr>
        <p:spPr>
          <a:xfrm>
            <a:off x="1203288" y="2117847"/>
            <a:ext cx="21977424" cy="3901953"/>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08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090" name="How to address the scalability challenge?"/>
          <p:cNvSpPr txBox="1"/>
          <p:nvPr/>
        </p:nvSpPr>
        <p:spPr>
          <a:xfrm>
            <a:off x="772820" y="765198"/>
            <a:ext cx="153316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scalability challenge?</a:t>
            </a:r>
          </a:p>
        </p:txBody>
      </p:sp>
      <p:sp>
        <p:nvSpPr>
          <p:cNvPr id="2091" name="Key insight:…"/>
          <p:cNvSpPr txBox="1"/>
          <p:nvPr/>
        </p:nvSpPr>
        <p:spPr>
          <a:xfrm>
            <a:off x="1801866" y="2449903"/>
            <a:ext cx="20780267" cy="30886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Simulation-based approaches are scalable but fail to cover all possible cases</a:t>
            </a:r>
          </a:p>
          <a:p>
            <a:pPr marL="457200" indent="-457200" algn="l">
              <a:lnSpc>
                <a:spcPct val="120000"/>
              </a:lnSpc>
              <a:buSzPct val="100000"/>
              <a:buChar char="•"/>
              <a:defRPr sz="4000"/>
            </a:pPr>
            <a:r>
              <a:t>Formal model approaches can encode all possibilities and conditions as a formula but are not scalable because solving such a huge formula is expensive </a:t>
            </a:r>
          </a:p>
        </p:txBody>
      </p:sp>
      <p:grpSp>
        <p:nvGrpSpPr>
          <p:cNvPr id="2094" name="Group"/>
          <p:cNvGrpSpPr/>
          <p:nvPr/>
        </p:nvGrpSpPr>
        <p:grpSpPr>
          <a:xfrm>
            <a:off x="1203288" y="6232647"/>
            <a:ext cx="21977424" cy="4137661"/>
            <a:chOff x="0" y="0"/>
            <a:chExt cx="21977422" cy="4137660"/>
          </a:xfrm>
        </p:grpSpPr>
        <p:sp>
          <p:nvSpPr>
            <p:cNvPr id="2092" name="Rectangle"/>
            <p:cNvSpPr/>
            <p:nvPr/>
          </p:nvSpPr>
          <p:spPr>
            <a:xfrm>
              <a:off x="0" y="0"/>
              <a:ext cx="21977423" cy="3852007"/>
            </a:xfrm>
            <a:prstGeom prst="rect">
              <a:avLst/>
            </a:prstGeom>
            <a:solidFill>
              <a:srgbClr val="FFFDA9"/>
            </a:solidFill>
            <a:ln w="12700" cap="flat">
              <a:noFill/>
              <a:miter lim="400000"/>
            </a:ln>
            <a:effectLst/>
          </p:spPr>
          <p:txBody>
            <a:bodyPr wrap="square" lIns="50800" tIns="50800" rIns="50800" bIns="50800" numCol="1" anchor="ctr">
              <a:noAutofit/>
            </a:bodyPr>
            <a:lstStyle/>
            <a:p>
              <a:pPr>
                <a:defRPr sz="3200">
                  <a:solidFill>
                    <a:srgbClr val="FFFFFF"/>
                  </a:solidFill>
                </a:defRPr>
              </a:pPr>
            </a:p>
          </p:txBody>
        </p:sp>
        <p:sp>
          <p:nvSpPr>
            <p:cNvPr id="2093" name="Solution: Global simulation &amp; locally formal modeling approach…"/>
            <p:cNvSpPr txBox="1"/>
            <p:nvPr/>
          </p:nvSpPr>
          <p:spPr>
            <a:xfrm>
              <a:off x="598577" y="317499"/>
              <a:ext cx="20780268" cy="382016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Solution: Global simulation &amp; locally formal modeling approach</a:t>
              </a:r>
            </a:p>
            <a:p>
              <a:pPr marL="457200" indent="-457200" algn="l">
                <a:lnSpc>
                  <a:spcPct val="120000"/>
                </a:lnSpc>
                <a:buSzPct val="100000"/>
                <a:buChar char="•"/>
                <a:defRPr sz="4000"/>
              </a:pPr>
              <a:r>
                <a:t>We run overall simulation for global scalability</a:t>
              </a:r>
            </a:p>
            <a:p>
              <a:pPr marL="457200" indent="-457200" algn="l">
                <a:lnSpc>
                  <a:spcPct val="120000"/>
                </a:lnSpc>
                <a:buSzPct val="100000"/>
                <a:buChar char="•"/>
                <a:defRPr sz="4000"/>
              </a:pPr>
              <a:r>
                <a:t>Each router node locally encodes its all possible routing conditions that are transmitted along with the simulation process</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094"/>
                                        </p:tgtEl>
                                        <p:attrNameLst>
                                          <p:attrName>style.visibility</p:attrName>
                                        </p:attrNameLst>
                                      </p:cBhvr>
                                      <p:to>
                                        <p:strVal val="visible"/>
                                      </p:to>
                                    </p:set>
                                    <p:animEffect filter="fade" transition="in">
                                      <p:cBhvr>
                                        <p:cTn id="7" dur="1000"/>
                                        <p:tgtEl>
                                          <p:spTgt spid="20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94" grpId="1"/>
    </p:bldLst>
  </p:timing>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98"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099"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00"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01"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102"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grpSp>
        <p:nvGrpSpPr>
          <p:cNvPr id="2107" name="Group"/>
          <p:cNvGrpSpPr/>
          <p:nvPr/>
        </p:nvGrpSpPr>
        <p:grpSpPr>
          <a:xfrm>
            <a:off x="5277058" y="4711699"/>
            <a:ext cx="9532621" cy="2578101"/>
            <a:chOff x="0" y="0"/>
            <a:chExt cx="9532619" cy="2578100"/>
          </a:xfrm>
        </p:grpSpPr>
        <p:sp>
          <p:nvSpPr>
            <p:cNvPr id="2103" name="a1"/>
            <p:cNvSpPr txBox="1"/>
            <p:nvPr/>
          </p:nvSpPr>
          <p:spPr>
            <a:xfrm>
              <a:off x="2717800" y="-1"/>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a1</a:t>
              </a:r>
            </a:p>
          </p:txBody>
        </p:sp>
        <p:sp>
          <p:nvSpPr>
            <p:cNvPr id="2104" name="a2"/>
            <p:cNvSpPr txBox="1"/>
            <p:nvPr/>
          </p:nvSpPr>
          <p:spPr>
            <a:xfrm>
              <a:off x="0" y="17144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a2</a:t>
              </a:r>
            </a:p>
          </p:txBody>
        </p:sp>
        <p:sp>
          <p:nvSpPr>
            <p:cNvPr id="2105" name="a3"/>
            <p:cNvSpPr txBox="1"/>
            <p:nvPr/>
          </p:nvSpPr>
          <p:spPr>
            <a:xfrm>
              <a:off x="5029199" y="17144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a3</a:t>
              </a:r>
            </a:p>
          </p:txBody>
        </p:sp>
        <p:sp>
          <p:nvSpPr>
            <p:cNvPr id="2106" name="a4"/>
            <p:cNvSpPr txBox="1"/>
            <p:nvPr/>
          </p:nvSpPr>
          <p:spPr>
            <a:xfrm>
              <a:off x="8712199" y="888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a4</a:t>
              </a:r>
            </a:p>
          </p:txBody>
        </p:sp>
      </p:grpSp>
      <p:sp>
        <p:nvSpPr>
          <p:cNvPr id="2108"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109"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110"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111"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sp>
        <p:nvSpPr>
          <p:cNvPr id="2112"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grpSp>
        <p:nvGrpSpPr>
          <p:cNvPr id="2115" name="Group"/>
          <p:cNvGrpSpPr/>
          <p:nvPr/>
        </p:nvGrpSpPr>
        <p:grpSpPr>
          <a:xfrm>
            <a:off x="789580" y="2016813"/>
            <a:ext cx="10218578" cy="1159718"/>
            <a:chOff x="0" y="0"/>
            <a:chExt cx="10218576" cy="1159717"/>
          </a:xfrm>
        </p:grpSpPr>
        <p:sp>
          <p:nvSpPr>
            <p:cNvPr id="2113"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114"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107"/>
                                        </p:tgtEl>
                                        <p:attrNameLst>
                                          <p:attrName>style.visibility</p:attrName>
                                        </p:attrNameLst>
                                      </p:cBhvr>
                                      <p:to>
                                        <p:strVal val="visible"/>
                                      </p:to>
                                    </p:set>
                                    <p:animEffect filter="fade" transition="in">
                                      <p:cBhvr>
                                        <p:cTn id="7" dur="1000"/>
                                        <p:tgtEl>
                                          <p:spTgt spid="2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07" grpId="1"/>
    </p:bldLst>
  </p:timing>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1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120"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21"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22"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123"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grpSp>
        <p:nvGrpSpPr>
          <p:cNvPr id="2128" name="Group"/>
          <p:cNvGrpSpPr/>
          <p:nvPr/>
        </p:nvGrpSpPr>
        <p:grpSpPr>
          <a:xfrm>
            <a:off x="5277058" y="4711699"/>
            <a:ext cx="9532621" cy="2578101"/>
            <a:chOff x="0" y="0"/>
            <a:chExt cx="9532619" cy="2578100"/>
          </a:xfrm>
        </p:grpSpPr>
        <p:sp>
          <p:nvSpPr>
            <p:cNvPr id="2124" name="a1"/>
            <p:cNvSpPr txBox="1"/>
            <p:nvPr/>
          </p:nvSpPr>
          <p:spPr>
            <a:xfrm>
              <a:off x="2717800" y="-1"/>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a1</a:t>
              </a:r>
            </a:p>
          </p:txBody>
        </p:sp>
        <p:sp>
          <p:nvSpPr>
            <p:cNvPr id="2125" name="a2"/>
            <p:cNvSpPr txBox="1"/>
            <p:nvPr/>
          </p:nvSpPr>
          <p:spPr>
            <a:xfrm>
              <a:off x="0" y="17144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a2</a:t>
              </a:r>
            </a:p>
          </p:txBody>
        </p:sp>
        <p:sp>
          <p:nvSpPr>
            <p:cNvPr id="2126" name="a3"/>
            <p:cNvSpPr txBox="1"/>
            <p:nvPr/>
          </p:nvSpPr>
          <p:spPr>
            <a:xfrm>
              <a:off x="5029199" y="17144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a3</a:t>
              </a:r>
            </a:p>
          </p:txBody>
        </p:sp>
        <p:sp>
          <p:nvSpPr>
            <p:cNvPr id="2127" name="a4"/>
            <p:cNvSpPr txBox="1"/>
            <p:nvPr/>
          </p:nvSpPr>
          <p:spPr>
            <a:xfrm>
              <a:off x="8712199" y="88899"/>
              <a:ext cx="82042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a4</a:t>
              </a:r>
            </a:p>
          </p:txBody>
        </p:sp>
      </p:grpSp>
      <p:sp>
        <p:nvSpPr>
          <p:cNvPr id="2129"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130"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131"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132"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135" name="Group"/>
          <p:cNvGrpSpPr/>
          <p:nvPr/>
        </p:nvGrpSpPr>
        <p:grpSpPr>
          <a:xfrm>
            <a:off x="1128394" y="4241799"/>
            <a:ext cx="2705419" cy="863601"/>
            <a:chOff x="0" y="0"/>
            <a:chExt cx="2705417" cy="863600"/>
          </a:xfrm>
        </p:grpSpPr>
        <p:sp>
          <p:nvSpPr>
            <p:cNvPr id="2133"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134"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136"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grpSp>
        <p:nvGrpSpPr>
          <p:cNvPr id="2139" name="Group"/>
          <p:cNvGrpSpPr/>
          <p:nvPr/>
        </p:nvGrpSpPr>
        <p:grpSpPr>
          <a:xfrm>
            <a:off x="789580" y="2016813"/>
            <a:ext cx="10218578" cy="1159718"/>
            <a:chOff x="0" y="0"/>
            <a:chExt cx="10218576" cy="1159717"/>
          </a:xfrm>
        </p:grpSpPr>
        <p:sp>
          <p:nvSpPr>
            <p:cNvPr id="2137"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138"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
        <p:nvSpPr>
          <p:cNvPr id="2140"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iterate type="el" backwards="0">
                                    <p:tmAbs val="0"/>
                                  </p:iterate>
                                  <p:childTnLst>
                                    <p:set>
                                      <p:cBhvr>
                                        <p:cTn id="6" fill="hold"/>
                                        <p:tgtEl>
                                          <p:spTgt spid="2135"/>
                                        </p:tgtEl>
                                        <p:attrNameLst>
                                          <p:attrName>style.visibility</p:attrName>
                                        </p:attrNameLst>
                                      </p:cBhvr>
                                      <p:to>
                                        <p:strVal val="visible"/>
                                      </p:to>
                                    </p:set>
                                    <p:animEffect filter="wipe(left)" transition="in">
                                      <p:cBhvr>
                                        <p:cTn id="7" dur="1000"/>
                                        <p:tgtEl>
                                          <p:spTgt spid="2135"/>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140"/>
                                        </p:tgtEl>
                                        <p:attrNameLst>
                                          <p:attrName>style.visibility</p:attrName>
                                        </p:attrNameLst>
                                      </p:cBhvr>
                                      <p:to>
                                        <p:strVal val="visible"/>
                                      </p:to>
                                    </p:set>
                                    <p:animEffect filter="fade" transition="in">
                                      <p:cBhvr>
                                        <p:cTn id="11" dur="1000"/>
                                        <p:tgtEl>
                                          <p:spTgt spid="2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35" grpId="1"/>
      <p:bldP build="whole" bldLvl="1" animBg="1" rev="0" advAuto="0" spid="2140" grpId="2"/>
    </p:bldLst>
  </p:timing>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4"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grpSp>
        <p:nvGrpSpPr>
          <p:cNvPr id="2147" name="Group"/>
          <p:cNvGrpSpPr/>
          <p:nvPr/>
        </p:nvGrpSpPr>
        <p:grpSpPr>
          <a:xfrm>
            <a:off x="789580" y="2016813"/>
            <a:ext cx="10218578" cy="1159718"/>
            <a:chOff x="0" y="0"/>
            <a:chExt cx="10218576" cy="1159717"/>
          </a:xfrm>
        </p:grpSpPr>
        <p:sp>
          <p:nvSpPr>
            <p:cNvPr id="2145"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146"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pic>
        <p:nvPicPr>
          <p:cNvPr id="2148"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149"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50"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51"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152"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153"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154"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155"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156"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157"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158"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159"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160" name="AS=100, next=A, a1"/>
          <p:cNvSpPr/>
          <p:nvPr/>
        </p:nvSpPr>
        <p:spPr>
          <a:xfrm>
            <a:off x="3758077" y="2980338"/>
            <a:ext cx="2893183" cy="782837"/>
          </a:xfrm>
          <a:prstGeom prst="rect">
            <a:avLst/>
          </a:prstGeom>
          <a:solidFill>
            <a:srgbClr val="A8D6FF"/>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 next=A, a1</a:t>
            </a:r>
          </a:p>
        </p:txBody>
      </p:sp>
      <p:sp>
        <p:nvSpPr>
          <p:cNvPr id="2161"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164" name="Group"/>
          <p:cNvGrpSpPr/>
          <p:nvPr/>
        </p:nvGrpSpPr>
        <p:grpSpPr>
          <a:xfrm>
            <a:off x="1128394" y="4241799"/>
            <a:ext cx="2705419" cy="863601"/>
            <a:chOff x="0" y="0"/>
            <a:chExt cx="2705417" cy="863600"/>
          </a:xfrm>
        </p:grpSpPr>
        <p:sp>
          <p:nvSpPr>
            <p:cNvPr id="2162"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163"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165" name="AS=100, next=A, a2"/>
          <p:cNvSpPr/>
          <p:nvPr/>
        </p:nvSpPr>
        <p:spPr>
          <a:xfrm>
            <a:off x="2418457" y="6027830"/>
            <a:ext cx="2893182" cy="782837"/>
          </a:xfrm>
          <a:prstGeom prst="rect">
            <a:avLst/>
          </a:prstGeom>
          <a:solidFill>
            <a:schemeClr val="accent3">
              <a:satOff val="18648"/>
              <a:lumOff val="5971"/>
            </a:schemeClr>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 next=A, a2</a:t>
            </a:r>
          </a:p>
        </p:txBody>
      </p:sp>
      <p:sp>
        <p:nvSpPr>
          <p:cNvPr id="2166" name="C’s RIB encoding:…"/>
          <p:cNvSpPr/>
          <p:nvPr/>
        </p:nvSpPr>
        <p:spPr>
          <a:xfrm>
            <a:off x="12362579" y="5961508"/>
            <a:ext cx="5156201" cy="2809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93" y="9978"/>
                </a:lnTo>
                <a:lnTo>
                  <a:pt x="1493" y="21032"/>
                </a:lnTo>
                <a:cubicBezTo>
                  <a:pt x="1493" y="21346"/>
                  <a:pt x="1631" y="21600"/>
                  <a:pt x="1802" y="21600"/>
                </a:cubicBezTo>
                <a:lnTo>
                  <a:pt x="21291" y="21600"/>
                </a:lnTo>
                <a:cubicBezTo>
                  <a:pt x="21462" y="21600"/>
                  <a:pt x="21600" y="21346"/>
                  <a:pt x="21600" y="21032"/>
                </a:cubicBezTo>
                <a:lnTo>
                  <a:pt x="21600" y="7482"/>
                </a:lnTo>
                <a:cubicBezTo>
                  <a:pt x="21600" y="7168"/>
                  <a:pt x="21462" y="6914"/>
                  <a:pt x="21291" y="6914"/>
                </a:cubicBezTo>
                <a:lnTo>
                  <a:pt x="2386" y="6914"/>
                </a:lnTo>
                <a:lnTo>
                  <a:pt x="0"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C’s RIB encoding:</a:t>
            </a:r>
          </a:p>
          <a:p>
            <a:pPr algn="l">
              <a:defRPr sz="3200"/>
            </a:pPr>
            <a:r>
              <a:t> r1=(100, A, a1)</a:t>
            </a:r>
          </a:p>
          <a:p>
            <a:pPr algn="l">
              <a:defRPr sz="3200">
                <a:solidFill>
                  <a:srgbClr val="DCDEE0"/>
                </a:solidFill>
              </a:defRPr>
            </a:pPr>
            <a:r>
              <a:t> r2=(100-200, B, a2∧a3)</a:t>
            </a:r>
          </a:p>
        </p:txBody>
      </p:sp>
      <p:sp>
        <p:nvSpPr>
          <p:cNvPr id="2167"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160"/>
                                        </p:tgtEl>
                                        <p:attrNameLst>
                                          <p:attrName>style.visibility</p:attrName>
                                        </p:attrNameLst>
                                      </p:cBhvr>
                                      <p:to>
                                        <p:strVal val="visible"/>
                                      </p:to>
                                    </p:set>
                                    <p:animEffect filter="fade" transition="in">
                                      <p:cBhvr>
                                        <p:cTn id="7" dur="1000"/>
                                        <p:tgtEl>
                                          <p:spTgt spid="2160"/>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165"/>
                                        </p:tgtEl>
                                        <p:attrNameLst>
                                          <p:attrName>style.visibility</p:attrName>
                                        </p:attrNameLst>
                                      </p:cBhvr>
                                      <p:to>
                                        <p:strVal val="visible"/>
                                      </p:to>
                                    </p:set>
                                    <p:animEffect filter="fade" transition="in">
                                      <p:cBhvr>
                                        <p:cTn id="11" dur="1000"/>
                                        <p:tgtEl>
                                          <p:spTgt spid="2165"/>
                                        </p:tgtEl>
                                      </p:cBhvr>
                                    </p:animEffect>
                                  </p:childTnLst>
                                </p:cTn>
                              </p:par>
                            </p:childTnLst>
                          </p:cTn>
                        </p:par>
                        <p:par>
                          <p:cTn id="12" fill="hold">
                            <p:stCondLst>
                              <p:cond delay="0"/>
                            </p:stCondLst>
                            <p:childTnLst>
                              <p:par>
                                <p:cTn id="13" presetClass="path" nodeType="afterEffect" presetSubtype="0" presetID="-1" grpId="3" accel="50000" decel="50000" fill="hold">
                                  <p:stCondLst>
                                    <p:cond delay="0"/>
                                  </p:stCondLst>
                                  <p:childTnLst>
                                    <p:animMotion path="M 0.000000 0.000000 L 0.263434 0.000765" origin="layout" pathEditMode="relative">
                                      <p:cBhvr>
                                        <p:cTn id="14" dur="1000" fill="hold"/>
                                        <p:tgtEl>
                                          <p:spTgt spid="2160"/>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Class="exit" nodeType="clickEffect" presetID="10" grpId="4" fill="hold">
                                  <p:stCondLst>
                                    <p:cond delay="0"/>
                                  </p:stCondLst>
                                  <p:iterate type="el" backwards="0">
                                    <p:tmAbs val="0"/>
                                  </p:iterate>
                                  <p:childTnLst>
                                    <p:animEffect filter="fade" transition="out">
                                      <p:cBhvr>
                                        <p:cTn id="18" dur="1000" fill="hold"/>
                                        <p:tgtEl>
                                          <p:spTgt spid="2160"/>
                                        </p:tgtEl>
                                      </p:cBhvr>
                                    </p:animEffect>
                                    <p:set>
                                      <p:cBhvr>
                                        <p:cTn id="19" fill="hold">
                                          <p:stCondLst>
                                            <p:cond delay="999"/>
                                          </p:stCondLst>
                                        </p:cTn>
                                        <p:tgtEl>
                                          <p:spTgt spid="2160"/>
                                        </p:tgtEl>
                                        <p:attrNameLst>
                                          <p:attrName>style.visibility</p:attrName>
                                        </p:attrNameLst>
                                      </p:cBhvr>
                                      <p:to>
                                        <p:strVal val="hidden"/>
                                      </p:to>
                                    </p:set>
                                  </p:childTnLst>
                                </p:cTn>
                              </p:par>
                            </p:childTnLst>
                          </p:cTn>
                        </p:par>
                        <p:par>
                          <p:cTn id="20" fill="hold">
                            <p:stCondLst>
                              <p:cond delay="1000"/>
                            </p:stCondLst>
                            <p:childTnLst>
                              <p:par>
                                <p:cTn id="21" presetClass="entr" nodeType="afterEffect" presetID="10" grpId="5" fill="hold">
                                  <p:stCondLst>
                                    <p:cond delay="0"/>
                                  </p:stCondLst>
                                  <p:iterate type="el" backwards="0">
                                    <p:tmAbs val="0"/>
                                  </p:iterate>
                                  <p:childTnLst>
                                    <p:set>
                                      <p:cBhvr>
                                        <p:cTn id="22" fill="hold"/>
                                        <p:tgtEl>
                                          <p:spTgt spid="2166"/>
                                        </p:tgtEl>
                                        <p:attrNameLst>
                                          <p:attrName>style.visibility</p:attrName>
                                        </p:attrNameLst>
                                      </p:cBhvr>
                                      <p:to>
                                        <p:strVal val="visible"/>
                                      </p:to>
                                    </p:set>
                                    <p:animEffect filter="fade" transition="in">
                                      <p:cBhvr>
                                        <p:cTn id="23" dur="1000"/>
                                        <p:tgtEl>
                                          <p:spTgt spid="2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60" grpId="4"/>
      <p:bldP build="whole" bldLvl="1" animBg="1" rev="0" advAuto="0" spid="2165" grpId="2"/>
      <p:bldP build="whole" bldLvl="1" animBg="1" rev="0" advAuto="0" spid="2166" grpId="5"/>
      <p:bldP build="whole" bldLvl="1" animBg="1" rev="0" advAuto="0" spid="2160" grpId="1"/>
    </p:bldLst>
  </p:timing>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9"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pic>
        <p:nvPicPr>
          <p:cNvPr id="2170"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171"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72"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173"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174"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175"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176"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177"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178"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179"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180"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181"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182"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185" name="Group"/>
          <p:cNvGrpSpPr/>
          <p:nvPr/>
        </p:nvGrpSpPr>
        <p:grpSpPr>
          <a:xfrm>
            <a:off x="1128394" y="4241799"/>
            <a:ext cx="2705419" cy="863601"/>
            <a:chOff x="0" y="0"/>
            <a:chExt cx="2705417" cy="863600"/>
          </a:xfrm>
        </p:grpSpPr>
        <p:sp>
          <p:nvSpPr>
            <p:cNvPr id="2183"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184"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186" name="AS=100, next=A, a2"/>
          <p:cNvSpPr/>
          <p:nvPr/>
        </p:nvSpPr>
        <p:spPr>
          <a:xfrm>
            <a:off x="2418457" y="6027830"/>
            <a:ext cx="2893182" cy="782837"/>
          </a:xfrm>
          <a:prstGeom prst="rect">
            <a:avLst/>
          </a:prstGeom>
          <a:solidFill>
            <a:schemeClr val="accent3">
              <a:satOff val="18648"/>
              <a:lumOff val="5971"/>
            </a:schemeClr>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 next=A, a2</a:t>
            </a:r>
          </a:p>
        </p:txBody>
      </p:sp>
      <p:sp>
        <p:nvSpPr>
          <p:cNvPr id="2187" name="C’s RIB encoding:…"/>
          <p:cNvSpPr/>
          <p:nvPr/>
        </p:nvSpPr>
        <p:spPr>
          <a:xfrm>
            <a:off x="12362579" y="5961508"/>
            <a:ext cx="5156201" cy="2809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93" y="9978"/>
                </a:lnTo>
                <a:lnTo>
                  <a:pt x="1493" y="21032"/>
                </a:lnTo>
                <a:cubicBezTo>
                  <a:pt x="1493" y="21346"/>
                  <a:pt x="1631" y="21600"/>
                  <a:pt x="1802" y="21600"/>
                </a:cubicBezTo>
                <a:lnTo>
                  <a:pt x="21291" y="21600"/>
                </a:lnTo>
                <a:cubicBezTo>
                  <a:pt x="21462" y="21600"/>
                  <a:pt x="21600" y="21346"/>
                  <a:pt x="21600" y="21032"/>
                </a:cubicBezTo>
                <a:lnTo>
                  <a:pt x="21600" y="7482"/>
                </a:lnTo>
                <a:cubicBezTo>
                  <a:pt x="21600" y="7168"/>
                  <a:pt x="21462" y="6914"/>
                  <a:pt x="21291" y="6914"/>
                </a:cubicBezTo>
                <a:lnTo>
                  <a:pt x="2386" y="6914"/>
                </a:lnTo>
                <a:lnTo>
                  <a:pt x="0"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C’s RIB encoding:</a:t>
            </a:r>
          </a:p>
          <a:p>
            <a:pPr algn="l">
              <a:defRPr sz="3200"/>
            </a:pPr>
            <a:r>
              <a:t> r1=(100, A, a1)</a:t>
            </a:r>
          </a:p>
          <a:p>
            <a:pPr algn="l">
              <a:defRPr sz="3200"/>
            </a:pPr>
            <a:r>
              <a:t> r2=(100-200, B, a2∧a3)</a:t>
            </a:r>
          </a:p>
        </p:txBody>
      </p:sp>
      <p:sp>
        <p:nvSpPr>
          <p:cNvPr id="2188" name="AS=100-200, next=B, a2∧a3"/>
          <p:cNvSpPr/>
          <p:nvPr/>
        </p:nvSpPr>
        <p:spPr>
          <a:xfrm>
            <a:off x="6170638" y="9327450"/>
            <a:ext cx="4062461" cy="782837"/>
          </a:xfrm>
          <a:prstGeom prst="rect">
            <a:avLst/>
          </a:prstGeom>
          <a:solidFill>
            <a:schemeClr val="accent3">
              <a:satOff val="18648"/>
              <a:lumOff val="5971"/>
            </a:schemeClr>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AS=100-200, next=B, a2∧a3</a:t>
            </a:r>
          </a:p>
        </p:txBody>
      </p:sp>
      <p:sp>
        <p:nvSpPr>
          <p:cNvPr id="2189" name="C’s RIB encoding:…"/>
          <p:cNvSpPr/>
          <p:nvPr/>
        </p:nvSpPr>
        <p:spPr>
          <a:xfrm>
            <a:off x="12362579" y="5961508"/>
            <a:ext cx="5156201" cy="2809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93" y="9978"/>
                </a:lnTo>
                <a:lnTo>
                  <a:pt x="1493" y="21032"/>
                </a:lnTo>
                <a:cubicBezTo>
                  <a:pt x="1493" y="21346"/>
                  <a:pt x="1631" y="21600"/>
                  <a:pt x="1802" y="21600"/>
                </a:cubicBezTo>
                <a:lnTo>
                  <a:pt x="21291" y="21600"/>
                </a:lnTo>
                <a:cubicBezTo>
                  <a:pt x="21462" y="21600"/>
                  <a:pt x="21600" y="21346"/>
                  <a:pt x="21600" y="21032"/>
                </a:cubicBezTo>
                <a:lnTo>
                  <a:pt x="21600" y="7482"/>
                </a:lnTo>
                <a:cubicBezTo>
                  <a:pt x="21600" y="7168"/>
                  <a:pt x="21462" y="6914"/>
                  <a:pt x="21291" y="6914"/>
                </a:cubicBezTo>
                <a:lnTo>
                  <a:pt x="2386" y="6914"/>
                </a:lnTo>
                <a:lnTo>
                  <a:pt x="0"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C’s RIB encoding:</a:t>
            </a:r>
          </a:p>
          <a:p>
            <a:pPr algn="l">
              <a:defRPr sz="3200"/>
            </a:pPr>
            <a:r>
              <a:t> r1=(100, A, a1)</a:t>
            </a:r>
          </a:p>
          <a:p>
            <a:pPr algn="l">
              <a:defRPr sz="3200">
                <a:solidFill>
                  <a:srgbClr val="DCDEE0"/>
                </a:solidFill>
              </a:defRPr>
            </a:pPr>
            <a:r>
              <a:t> r2=(100-200, B, a2∧a3)</a:t>
            </a:r>
          </a:p>
        </p:txBody>
      </p:sp>
      <p:sp>
        <p:nvSpPr>
          <p:cNvPr id="2190"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sp>
        <p:nvSpPr>
          <p:cNvPr id="2191" name="C’s RIB encoding:…"/>
          <p:cNvSpPr/>
          <p:nvPr/>
        </p:nvSpPr>
        <p:spPr>
          <a:xfrm>
            <a:off x="12362579" y="5961508"/>
            <a:ext cx="5156201" cy="2809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93" y="9978"/>
                </a:lnTo>
                <a:lnTo>
                  <a:pt x="1493" y="21032"/>
                </a:lnTo>
                <a:cubicBezTo>
                  <a:pt x="1493" y="21346"/>
                  <a:pt x="1631" y="21600"/>
                  <a:pt x="1802" y="21600"/>
                </a:cubicBezTo>
                <a:lnTo>
                  <a:pt x="21291" y="21600"/>
                </a:lnTo>
                <a:cubicBezTo>
                  <a:pt x="21462" y="21600"/>
                  <a:pt x="21600" y="21346"/>
                  <a:pt x="21600" y="21032"/>
                </a:cubicBezTo>
                <a:lnTo>
                  <a:pt x="21600" y="7482"/>
                </a:lnTo>
                <a:cubicBezTo>
                  <a:pt x="21600" y="7168"/>
                  <a:pt x="21462" y="6914"/>
                  <a:pt x="21291" y="6914"/>
                </a:cubicBezTo>
                <a:lnTo>
                  <a:pt x="2386" y="6914"/>
                </a:lnTo>
                <a:lnTo>
                  <a:pt x="0"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C’s RIB encoding:</a:t>
            </a:r>
          </a:p>
          <a:p>
            <a:pPr algn="l">
              <a:defRPr sz="3200"/>
            </a:pPr>
            <a:r>
              <a:t> r1=(100, A, a1)</a:t>
            </a:r>
          </a:p>
          <a:p>
            <a:pPr algn="l">
              <a:defRPr sz="3200"/>
            </a:pPr>
            <a:r>
              <a:t> r2=(100-200, B, a2∧a3)</a:t>
            </a:r>
          </a:p>
        </p:txBody>
      </p:sp>
      <p:grpSp>
        <p:nvGrpSpPr>
          <p:cNvPr id="2194" name="Group"/>
          <p:cNvGrpSpPr/>
          <p:nvPr/>
        </p:nvGrpSpPr>
        <p:grpSpPr>
          <a:xfrm>
            <a:off x="789580" y="2016813"/>
            <a:ext cx="10218578" cy="1159718"/>
            <a:chOff x="0" y="0"/>
            <a:chExt cx="10218576" cy="1159717"/>
          </a:xfrm>
        </p:grpSpPr>
        <p:sp>
          <p:nvSpPr>
            <p:cNvPr id="2192"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193"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path" nodeType="afterEffect" presetSubtype="0" presetID="-1" grpId="1" accel="50000" decel="50000" fill="hold">
                                  <p:stCondLst>
                                    <p:cond delay="0"/>
                                  </p:stCondLst>
                                  <p:childTnLst>
                                    <p:animMotion path="M 0.000000 0.000000 L 0.137614 0.241317" origin="layout" pathEditMode="relative">
                                      <p:cBhvr>
                                        <p:cTn id="6" dur="1000" fill="hold"/>
                                        <p:tgtEl>
                                          <p:spTgt spid="2186"/>
                                        </p:tgtEl>
                                        <p:attrNameLst>
                                          <p:attrName>ppt_x</p:attrName>
                                          <p:attrName>ppt_y</p:attrName>
                                        </p:attrNameLst>
                                      </p:cBhvr>
                                    </p:animMotion>
                                  </p:childTnLst>
                                </p:cTn>
                              </p:par>
                            </p:childTnLst>
                          </p:cTn>
                        </p:par>
                        <p:par>
                          <p:cTn id="7" fill="hold">
                            <p:stCondLst>
                              <p:cond delay="1000"/>
                            </p:stCondLst>
                            <p:childTnLst>
                              <p:par>
                                <p:cTn id="8" presetClass="exit" nodeType="afterEffect" presetID="10" grpId="2" fill="hold">
                                  <p:stCondLst>
                                    <p:cond delay="0"/>
                                  </p:stCondLst>
                                  <p:iterate type="el" backwards="0">
                                    <p:tmAbs val="0"/>
                                  </p:iterate>
                                  <p:childTnLst>
                                    <p:animEffect filter="fade" transition="out">
                                      <p:cBhvr>
                                        <p:cTn id="9" dur="1000" fill="hold"/>
                                        <p:tgtEl>
                                          <p:spTgt spid="2186"/>
                                        </p:tgtEl>
                                      </p:cBhvr>
                                    </p:animEffect>
                                    <p:set>
                                      <p:cBhvr>
                                        <p:cTn id="10" fill="hold">
                                          <p:stCondLst>
                                            <p:cond delay="999"/>
                                          </p:stCondLst>
                                        </p:cTn>
                                        <p:tgtEl>
                                          <p:spTgt spid="2186"/>
                                        </p:tgtEl>
                                        <p:attrNameLst>
                                          <p:attrName>style.visibility</p:attrName>
                                        </p:attrNameLst>
                                      </p:cBhvr>
                                      <p:to>
                                        <p:strVal val="hidden"/>
                                      </p:to>
                                    </p:set>
                                  </p:childTnLst>
                                </p:cTn>
                              </p:par>
                            </p:childTnLst>
                          </p:cTn>
                        </p:par>
                        <p:par>
                          <p:cTn id="11" fill="hold">
                            <p:stCondLst>
                              <p:cond delay="2000"/>
                            </p:stCondLst>
                            <p:childTnLst>
                              <p:par>
                                <p:cTn id="12" presetClass="entr" nodeType="afterEffect" presetID="10" grpId="3" fill="hold">
                                  <p:stCondLst>
                                    <p:cond delay="0"/>
                                  </p:stCondLst>
                                  <p:iterate type="el" backwards="0">
                                    <p:tmAbs val="0"/>
                                  </p:iterate>
                                  <p:childTnLst>
                                    <p:set>
                                      <p:cBhvr>
                                        <p:cTn id="13" fill="hold"/>
                                        <p:tgtEl>
                                          <p:spTgt spid="2188"/>
                                        </p:tgtEl>
                                        <p:attrNameLst>
                                          <p:attrName>style.visibility</p:attrName>
                                        </p:attrNameLst>
                                      </p:cBhvr>
                                      <p:to>
                                        <p:strVal val="visible"/>
                                      </p:to>
                                    </p:set>
                                    <p:animEffect filter="fade" transition="in">
                                      <p:cBhvr>
                                        <p:cTn id="14" dur="1000"/>
                                        <p:tgtEl>
                                          <p:spTgt spid="2188"/>
                                        </p:tgtEl>
                                      </p:cBhvr>
                                    </p:animEffect>
                                  </p:childTnLst>
                                </p:cTn>
                              </p:par>
                            </p:childTnLst>
                          </p:cTn>
                        </p:par>
                      </p:childTnLst>
                    </p:cTn>
                  </p:par>
                  <p:par>
                    <p:cTn id="15" fill="hold">
                      <p:stCondLst>
                        <p:cond delay="indefinite"/>
                      </p:stCondLst>
                      <p:childTnLst>
                        <p:par>
                          <p:cTn id="16" fill="hold">
                            <p:stCondLst>
                              <p:cond delay="0"/>
                            </p:stCondLst>
                            <p:childTnLst>
                              <p:par>
                                <p:cTn id="17" presetClass="path" nodeType="clickEffect" presetSubtype="0" presetID="-1" grpId="4" accel="50000" decel="50000" fill="hold">
                                  <p:stCondLst>
                                    <p:cond delay="0"/>
                                  </p:stCondLst>
                                  <p:childTnLst>
                                    <p:animMotion path="M 0.000000 0.000000 L 0.146552 -0.316653" origin="layout" pathEditMode="relative">
                                      <p:cBhvr>
                                        <p:cTn id="18" dur="1000" fill="hold"/>
                                        <p:tgtEl>
                                          <p:spTgt spid="2188"/>
                                        </p:tgtEl>
                                        <p:attrNameLst>
                                          <p:attrName>ppt_x</p:attrName>
                                          <p:attrName>ppt_y</p:attrName>
                                        </p:attrNameLst>
                                      </p:cBhvr>
                                    </p:animMotion>
                                  </p:childTnLst>
                                </p:cTn>
                              </p:par>
                            </p:childTnLst>
                          </p:cTn>
                        </p:par>
                        <p:par>
                          <p:cTn id="19" fill="hold">
                            <p:stCondLst>
                              <p:cond delay="1000"/>
                            </p:stCondLst>
                            <p:childTnLst>
                              <p:par>
                                <p:cTn id="20" presetClass="exit" nodeType="afterEffect" presetID="10" grpId="5" fill="hold">
                                  <p:stCondLst>
                                    <p:cond delay="0"/>
                                  </p:stCondLst>
                                  <p:iterate type="el" backwards="0">
                                    <p:tmAbs val="0"/>
                                  </p:iterate>
                                  <p:childTnLst>
                                    <p:animEffect filter="fade" transition="out">
                                      <p:cBhvr>
                                        <p:cTn id="21" dur="1000" fill="hold"/>
                                        <p:tgtEl>
                                          <p:spTgt spid="2188"/>
                                        </p:tgtEl>
                                      </p:cBhvr>
                                    </p:animEffect>
                                    <p:set>
                                      <p:cBhvr>
                                        <p:cTn id="22" fill="hold">
                                          <p:stCondLst>
                                            <p:cond delay="999"/>
                                          </p:stCondLst>
                                        </p:cTn>
                                        <p:tgtEl>
                                          <p:spTgt spid="2188"/>
                                        </p:tgtEl>
                                        <p:attrNameLst>
                                          <p:attrName>style.visibility</p:attrName>
                                        </p:attrNameLst>
                                      </p:cBhvr>
                                      <p:to>
                                        <p:strVal val="hidden"/>
                                      </p:to>
                                    </p:set>
                                  </p:childTnLst>
                                </p:cTn>
                              </p:par>
                            </p:childTnLst>
                          </p:cTn>
                        </p:par>
                        <p:par>
                          <p:cTn id="23" fill="hold">
                            <p:stCondLst>
                              <p:cond delay="2000"/>
                            </p:stCondLst>
                            <p:childTnLst>
                              <p:par>
                                <p:cTn id="24" presetClass="entr" nodeType="afterEffect" presetID="10" grpId="6" fill="hold">
                                  <p:stCondLst>
                                    <p:cond delay="0"/>
                                  </p:stCondLst>
                                  <p:iterate type="el" backwards="0">
                                    <p:tmAbs val="0"/>
                                  </p:iterate>
                                  <p:childTnLst>
                                    <p:set>
                                      <p:cBhvr>
                                        <p:cTn id="25" fill="hold"/>
                                        <p:tgtEl>
                                          <p:spTgt spid="2191"/>
                                        </p:tgtEl>
                                        <p:attrNameLst>
                                          <p:attrName>style.visibility</p:attrName>
                                        </p:attrNameLst>
                                      </p:cBhvr>
                                      <p:to>
                                        <p:strVal val="visible"/>
                                      </p:to>
                                    </p:set>
                                    <p:animEffect filter="fade" transition="in">
                                      <p:cBhvr>
                                        <p:cTn id="26" dur="1000"/>
                                        <p:tgtEl>
                                          <p:spTgt spid="2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91" grpId="6"/>
      <p:bldP build="whole" bldLvl="1" animBg="1" rev="0" advAuto="0" spid="2188" grpId="3"/>
      <p:bldP build="whole" bldLvl="1" animBg="1" rev="0" advAuto="0" spid="2186" grpId="2"/>
      <p:bldP build="whole" bldLvl="1" animBg="1" rev="0" advAuto="0" spid="2188" grpId="5"/>
    </p:bldLst>
  </p:timing>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98" name="Group"/>
          <p:cNvGrpSpPr/>
          <p:nvPr/>
        </p:nvGrpSpPr>
        <p:grpSpPr>
          <a:xfrm>
            <a:off x="789580" y="2016813"/>
            <a:ext cx="10218578" cy="1159718"/>
            <a:chOff x="0" y="0"/>
            <a:chExt cx="10218576" cy="1159717"/>
          </a:xfrm>
        </p:grpSpPr>
        <p:sp>
          <p:nvSpPr>
            <p:cNvPr id="2196"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197"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pic>
        <p:nvPicPr>
          <p:cNvPr id="2199"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200"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01"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02"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203"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204"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205"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206"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207"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208"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209"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210"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211"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214" name="Group"/>
          <p:cNvGrpSpPr/>
          <p:nvPr/>
        </p:nvGrpSpPr>
        <p:grpSpPr>
          <a:xfrm>
            <a:off x="1128394" y="4241799"/>
            <a:ext cx="2705419" cy="863601"/>
            <a:chOff x="0" y="0"/>
            <a:chExt cx="2705417" cy="863600"/>
          </a:xfrm>
        </p:grpSpPr>
        <p:sp>
          <p:nvSpPr>
            <p:cNvPr id="2212"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213"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215" name="C’s RIB encoding:…"/>
          <p:cNvSpPr/>
          <p:nvPr/>
        </p:nvSpPr>
        <p:spPr>
          <a:xfrm>
            <a:off x="12362579" y="5961508"/>
            <a:ext cx="5156201" cy="2809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493" y="9978"/>
                </a:lnTo>
                <a:lnTo>
                  <a:pt x="1493" y="21032"/>
                </a:lnTo>
                <a:cubicBezTo>
                  <a:pt x="1493" y="21346"/>
                  <a:pt x="1631" y="21600"/>
                  <a:pt x="1802" y="21600"/>
                </a:cubicBezTo>
                <a:lnTo>
                  <a:pt x="21291" y="21600"/>
                </a:lnTo>
                <a:cubicBezTo>
                  <a:pt x="21462" y="21600"/>
                  <a:pt x="21600" y="21346"/>
                  <a:pt x="21600" y="21032"/>
                </a:cubicBezTo>
                <a:lnTo>
                  <a:pt x="21600" y="7482"/>
                </a:lnTo>
                <a:cubicBezTo>
                  <a:pt x="21600" y="7168"/>
                  <a:pt x="21462" y="6914"/>
                  <a:pt x="21291" y="6914"/>
                </a:cubicBezTo>
                <a:lnTo>
                  <a:pt x="2386" y="6914"/>
                </a:lnTo>
                <a:lnTo>
                  <a:pt x="0"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C’s RIB encoding:</a:t>
            </a:r>
          </a:p>
          <a:p>
            <a:pPr algn="l">
              <a:defRPr sz="3200"/>
            </a:pPr>
            <a:r>
              <a:t> r1=(100, A, a1)</a:t>
            </a:r>
          </a:p>
          <a:p>
            <a:pPr algn="l">
              <a:defRPr sz="3200"/>
            </a:pPr>
            <a:r>
              <a:t> r2=(100-200, B, a2∧a3)</a:t>
            </a:r>
          </a:p>
        </p:txBody>
      </p:sp>
      <p:sp>
        <p:nvSpPr>
          <p:cNvPr id="2216" name="AS=100-300, next=C, a1"/>
          <p:cNvSpPr/>
          <p:nvPr/>
        </p:nvSpPr>
        <p:spPr>
          <a:xfrm>
            <a:off x="10508529" y="1934663"/>
            <a:ext cx="4062461" cy="782837"/>
          </a:xfrm>
          <a:prstGeom prst="rect">
            <a:avLst/>
          </a:prstGeom>
          <a:solidFill>
            <a:srgbClr val="A6FBA9"/>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AS=100-300, next=C, a1</a:t>
            </a:r>
          </a:p>
        </p:txBody>
      </p:sp>
      <p:sp>
        <p:nvSpPr>
          <p:cNvPr id="2217" name="AS=100-200-300, next=C,…"/>
          <p:cNvSpPr/>
          <p:nvPr/>
        </p:nvSpPr>
        <p:spPr>
          <a:xfrm>
            <a:off x="10508529" y="2949898"/>
            <a:ext cx="4062461" cy="782837"/>
          </a:xfrm>
          <a:prstGeom prst="rect">
            <a:avLst/>
          </a:prstGeom>
          <a:solidFill>
            <a:srgbClr val="A6FBA9"/>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p>
            <a:pPr>
              <a:defRPr sz="2200"/>
            </a:pPr>
            <a:r>
              <a:t>AS=100-200-300, next=C, </a:t>
            </a:r>
          </a:p>
          <a:p>
            <a:pPr>
              <a:defRPr sz="2200"/>
            </a:pPr>
            <a:r>
              <a:t>¬a1 ∧ a2 ∧ a3</a:t>
            </a:r>
          </a:p>
        </p:txBody>
      </p:sp>
      <p:sp>
        <p:nvSpPr>
          <p:cNvPr id="2218" name="Route Selection"/>
          <p:cNvSpPr txBox="1"/>
          <p:nvPr/>
        </p:nvSpPr>
        <p:spPr>
          <a:xfrm>
            <a:off x="13934071" y="5944521"/>
            <a:ext cx="2960727"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200">
                <a:solidFill>
                  <a:schemeClr val="accent5"/>
                </a:solidFill>
              </a:defRPr>
            </a:lvl1pPr>
          </a:lstStyle>
          <a:p>
            <a:pPr/>
            <a:r>
              <a:t>Route Selection</a:t>
            </a:r>
          </a:p>
        </p:txBody>
      </p:sp>
      <p:sp>
        <p:nvSpPr>
          <p:cNvPr id="2219"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sp>
        <p:nvSpPr>
          <p:cNvPr id="2220"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grpSp>
        <p:nvGrpSpPr>
          <p:cNvPr id="2223" name="Group"/>
          <p:cNvGrpSpPr/>
          <p:nvPr/>
        </p:nvGrpSpPr>
        <p:grpSpPr>
          <a:xfrm>
            <a:off x="11929881" y="7509796"/>
            <a:ext cx="4887670" cy="1596104"/>
            <a:chOff x="692467" y="105696"/>
            <a:chExt cx="4887669" cy="1596103"/>
          </a:xfrm>
        </p:grpSpPr>
        <p:sp>
          <p:nvSpPr>
            <p:cNvPr id="2221" name="Rectangle"/>
            <p:cNvSpPr/>
            <p:nvPr/>
          </p:nvSpPr>
          <p:spPr>
            <a:xfrm>
              <a:off x="1433414" y="105696"/>
              <a:ext cx="4146724" cy="652209"/>
            </a:xfrm>
            <a:prstGeom prst="rect">
              <a:avLst/>
            </a:prstGeom>
            <a:noFill/>
            <a:ln w="63500" cap="flat">
              <a:solidFill>
                <a:schemeClr val="accent5"/>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222" name="Best"/>
            <p:cNvSpPr/>
            <p:nvPr/>
          </p:nvSpPr>
          <p:spPr>
            <a:xfrm>
              <a:off x="692467" y="43180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5"/>
                  </a:solidFill>
                </a:defRPr>
              </a:lvl1pPr>
            </a:lstStyle>
            <a:p>
              <a:pPr/>
              <a:r>
                <a:t>Best</a:t>
              </a:r>
            </a:p>
          </p:txBody>
        </p:sp>
      </p:grpSp>
      <p:sp>
        <p:nvSpPr>
          <p:cNvPr id="2230" name="Connection Line"/>
          <p:cNvSpPr/>
          <p:nvPr/>
        </p:nvSpPr>
        <p:spPr>
          <a:xfrm>
            <a:off x="14639746" y="2476126"/>
            <a:ext cx="1992138" cy="5004609"/>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0" y="0"/>
                </a:moveTo>
                <a:cubicBezTo>
                  <a:pt x="14412" y="6053"/>
                  <a:pt x="21600" y="13253"/>
                  <a:pt x="21563" y="21600"/>
                </a:cubicBezTo>
              </a:path>
            </a:pathLst>
          </a:custGeom>
          <a:ln w="50800">
            <a:solidFill>
              <a:schemeClr val="accent5"/>
            </a:solidFill>
            <a:miter lim="400000"/>
            <a:headEnd type="triangle"/>
          </a:ln>
        </p:spPr>
        <p:txBody>
          <a:bodyPr/>
          <a:lstStyle/>
          <a:p>
            <a:pPr/>
          </a:p>
        </p:txBody>
      </p:sp>
      <p:grpSp>
        <p:nvGrpSpPr>
          <p:cNvPr id="2227" name="Group"/>
          <p:cNvGrpSpPr/>
          <p:nvPr/>
        </p:nvGrpSpPr>
        <p:grpSpPr>
          <a:xfrm>
            <a:off x="11457513" y="7941596"/>
            <a:ext cx="5770364" cy="1596104"/>
            <a:chOff x="1151254" y="105696"/>
            <a:chExt cx="5770363" cy="1596103"/>
          </a:xfrm>
        </p:grpSpPr>
        <p:sp>
          <p:nvSpPr>
            <p:cNvPr id="2225" name="Rectangle"/>
            <p:cNvSpPr/>
            <p:nvPr/>
          </p:nvSpPr>
          <p:spPr>
            <a:xfrm>
              <a:off x="2412902" y="105696"/>
              <a:ext cx="4508717" cy="652209"/>
            </a:xfrm>
            <a:prstGeom prst="rect">
              <a:avLst/>
            </a:prstGeom>
            <a:noFill/>
            <a:ln w="63500" cap="flat">
              <a:solidFill>
                <a:schemeClr val="accent5"/>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226" name="Second"/>
            <p:cNvSpPr/>
            <p:nvPr/>
          </p:nvSpPr>
          <p:spPr>
            <a:xfrm>
              <a:off x="1151254" y="43180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5"/>
                  </a:solidFill>
                </a:defRPr>
              </a:lvl1pPr>
            </a:lstStyle>
            <a:p>
              <a:pPr/>
              <a:r>
                <a:t>Second</a:t>
              </a:r>
            </a:p>
          </p:txBody>
        </p:sp>
      </p:grpSp>
      <p:sp>
        <p:nvSpPr>
          <p:cNvPr id="2231" name="Connection Line"/>
          <p:cNvSpPr/>
          <p:nvPr/>
        </p:nvSpPr>
        <p:spPr>
          <a:xfrm>
            <a:off x="14533483" y="3451776"/>
            <a:ext cx="2204697" cy="4452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3508" y="5653"/>
                  <a:pt x="20708" y="12853"/>
                  <a:pt x="21600" y="21600"/>
                </a:cubicBezTo>
              </a:path>
            </a:pathLst>
          </a:custGeom>
          <a:ln w="50800">
            <a:solidFill>
              <a:schemeClr val="accent5"/>
            </a:solidFill>
            <a:miter lim="400000"/>
            <a:headEnd type="triangle"/>
          </a:ln>
        </p:spPr>
        <p:txBody>
          <a:bodyPr/>
          <a:lstStyle/>
          <a:p>
            <a:pPr/>
          </a:p>
        </p:txBody>
      </p:sp>
      <p:sp>
        <p:nvSpPr>
          <p:cNvPr id="2229" name="Rectangle"/>
          <p:cNvSpPr/>
          <p:nvPr/>
        </p:nvSpPr>
        <p:spPr>
          <a:xfrm>
            <a:off x="11483548" y="3340864"/>
            <a:ext cx="769621" cy="445796"/>
          </a:xfrm>
          <a:prstGeom prst="rect">
            <a:avLst/>
          </a:prstGeom>
          <a:ln w="50800">
            <a:solidFill>
              <a:schemeClr val="accent5"/>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218"/>
                                        </p:tgtEl>
                                        <p:attrNameLst>
                                          <p:attrName>style.visibility</p:attrName>
                                        </p:attrNameLst>
                                      </p:cBhvr>
                                      <p:to>
                                        <p:strVal val="visible"/>
                                      </p:to>
                                    </p:set>
                                    <p:animEffect filter="fade" transition="in">
                                      <p:cBhvr>
                                        <p:cTn id="7" dur="1000"/>
                                        <p:tgtEl>
                                          <p:spTgt spid="221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2223"/>
                                        </p:tgtEl>
                                        <p:attrNameLst>
                                          <p:attrName>style.visibility</p:attrName>
                                        </p:attrNameLst>
                                      </p:cBhvr>
                                      <p:to>
                                        <p:strVal val="visible"/>
                                      </p:to>
                                    </p:set>
                                    <p:animEffect filter="fade" transition="in">
                                      <p:cBhvr>
                                        <p:cTn id="12" dur="1000"/>
                                        <p:tgtEl>
                                          <p:spTgt spid="2223"/>
                                        </p:tgtEl>
                                      </p:cBhvr>
                                    </p:animEffect>
                                  </p:childTnLst>
                                </p:cTn>
                              </p:par>
                            </p:childTnLst>
                          </p:cTn>
                        </p:par>
                        <p:par>
                          <p:cTn id="13" fill="hold">
                            <p:stCondLst>
                              <p:cond delay="0"/>
                            </p:stCondLst>
                            <p:childTnLst>
                              <p:par>
                                <p:cTn id="14" presetClass="emph" nodeType="afterEffect" presetSubtype="0" presetID="35" grpId="3" repeatCount="4000" fill="hold">
                                  <p:stCondLst>
                                    <p:cond delay="0"/>
                                  </p:stCondLst>
                                  <p:childTnLst>
                                    <p:anim calcmode="discrete" valueType="str">
                                      <p:cBhvr>
                                        <p:cTn id="15" dur="1000" fill="hold"/>
                                        <p:tgtEl>
                                          <p:spTgt spid="2223"/>
                                        </p:tgtEl>
                                        <p:attrNameLst>
                                          <p:attrName>style.visibility</p:attrName>
                                        </p:attrNameLst>
                                      </p:cBhvr>
                                      <p:tavLst>
                                        <p:tav tm="0">
                                          <p:val>
                                            <p:strVal val="hidden"/>
                                          </p:val>
                                        </p:tav>
                                        <p:tav tm="50000">
                                          <p:val>
                                            <p:strVal val="visible"/>
                                          </p:val>
                                        </p:tav>
                                      </p:tavLst>
                                    </p:anim>
                                  </p:childTnLst>
                                </p:cTn>
                              </p:par>
                            </p:childTnLst>
                          </p:cTn>
                        </p:par>
                        <p:par>
                          <p:cTn id="16" fill="hold">
                            <p:stCondLst>
                              <p:cond delay="1000"/>
                            </p:stCondLst>
                            <p:childTnLst>
                              <p:par>
                                <p:cTn id="17" presetClass="entr" nodeType="afterEffect" presetID="9" grpId="4" fill="hold">
                                  <p:stCondLst>
                                    <p:cond delay="0"/>
                                  </p:stCondLst>
                                  <p:iterate type="el" backwards="0">
                                    <p:tmAbs val="0"/>
                                  </p:iterate>
                                  <p:childTnLst>
                                    <p:set>
                                      <p:cBhvr>
                                        <p:cTn id="18" fill="hold"/>
                                        <p:tgtEl>
                                          <p:spTgt spid="2230"/>
                                        </p:tgtEl>
                                        <p:attrNameLst>
                                          <p:attrName>style.visibility</p:attrName>
                                        </p:attrNameLst>
                                      </p:cBhvr>
                                      <p:to>
                                        <p:strVal val="visible"/>
                                      </p:to>
                                    </p:set>
                                    <p:animEffect filter="dissolve" transition="in">
                                      <p:cBhvr>
                                        <p:cTn id="19" dur="2000"/>
                                        <p:tgtEl>
                                          <p:spTgt spid="2230"/>
                                        </p:tgtEl>
                                      </p:cBhvr>
                                    </p:animEffect>
                                  </p:childTnLst>
                                </p:cTn>
                              </p:par>
                            </p:childTnLst>
                          </p:cTn>
                        </p:par>
                        <p:par>
                          <p:cTn id="20" fill="hold">
                            <p:stCondLst>
                              <p:cond delay="3000"/>
                            </p:stCondLst>
                            <p:childTnLst>
                              <p:par>
                                <p:cTn id="21" presetClass="entr" nodeType="afterEffect" presetID="10" grpId="5" fill="hold">
                                  <p:stCondLst>
                                    <p:cond delay="0"/>
                                  </p:stCondLst>
                                  <p:iterate type="el" backwards="0">
                                    <p:tmAbs val="0"/>
                                  </p:iterate>
                                  <p:childTnLst>
                                    <p:set>
                                      <p:cBhvr>
                                        <p:cTn id="22" fill="hold"/>
                                        <p:tgtEl>
                                          <p:spTgt spid="2216"/>
                                        </p:tgtEl>
                                        <p:attrNameLst>
                                          <p:attrName>style.visibility</p:attrName>
                                        </p:attrNameLst>
                                      </p:cBhvr>
                                      <p:to>
                                        <p:strVal val="visible"/>
                                      </p:to>
                                    </p:set>
                                    <p:animEffect filter="fade" transition="in">
                                      <p:cBhvr>
                                        <p:cTn id="23" dur="1000"/>
                                        <p:tgtEl>
                                          <p:spTgt spid="2216"/>
                                        </p:tgtEl>
                                      </p:cBhvr>
                                    </p:animEffect>
                                  </p:childTnLst>
                                </p:cTn>
                              </p:par>
                            </p:childTnLst>
                          </p:cTn>
                        </p:par>
                        <p:par>
                          <p:cTn id="24" fill="hold">
                            <p:stCondLst>
                              <p:cond delay="4000"/>
                            </p:stCondLst>
                            <p:childTnLst>
                              <p:par>
                                <p:cTn id="25" presetClass="exit" nodeType="afterEffect" presetID="10" grpId="6" fill="hold">
                                  <p:stCondLst>
                                    <p:cond delay="0"/>
                                  </p:stCondLst>
                                  <p:iterate type="el" backwards="0">
                                    <p:tmAbs val="0"/>
                                  </p:iterate>
                                  <p:childTnLst>
                                    <p:animEffect filter="fade" transition="out">
                                      <p:cBhvr>
                                        <p:cTn id="26" dur="1000" fill="hold"/>
                                        <p:tgtEl>
                                          <p:spTgt spid="2230"/>
                                        </p:tgtEl>
                                      </p:cBhvr>
                                    </p:animEffect>
                                    <p:set>
                                      <p:cBhvr>
                                        <p:cTn id="27" fill="hold">
                                          <p:stCondLst>
                                            <p:cond delay="999"/>
                                          </p:stCondLst>
                                        </p:cTn>
                                        <p:tgtEl>
                                          <p:spTgt spid="2230"/>
                                        </p:tgtEl>
                                        <p:attrNameLst>
                                          <p:attrName>style.visibility</p:attrName>
                                        </p:attrNameLst>
                                      </p:cBhvr>
                                      <p:to>
                                        <p:strVal val="hidden"/>
                                      </p:to>
                                    </p:set>
                                  </p:childTnLst>
                                </p:cTn>
                              </p:par>
                            </p:childTnLst>
                          </p:cTn>
                        </p:par>
                        <p:par>
                          <p:cTn id="28" fill="hold">
                            <p:stCondLst>
                              <p:cond delay="5000"/>
                            </p:stCondLst>
                            <p:childTnLst>
                              <p:par>
                                <p:cTn id="29" presetClass="exit" nodeType="afterEffect" presetID="10" grpId="7" fill="hold">
                                  <p:stCondLst>
                                    <p:cond delay="0"/>
                                  </p:stCondLst>
                                  <p:iterate type="el" backwards="0">
                                    <p:tmAbs val="0"/>
                                  </p:iterate>
                                  <p:childTnLst>
                                    <p:animEffect filter="fade" transition="out">
                                      <p:cBhvr>
                                        <p:cTn id="30" dur="1000" fill="hold"/>
                                        <p:tgtEl>
                                          <p:spTgt spid="2223"/>
                                        </p:tgtEl>
                                      </p:cBhvr>
                                    </p:animEffect>
                                    <p:set>
                                      <p:cBhvr>
                                        <p:cTn id="31" fill="hold">
                                          <p:stCondLst>
                                            <p:cond delay="999"/>
                                          </p:stCondLst>
                                        </p:cTn>
                                        <p:tgtEl>
                                          <p:spTgt spid="2223"/>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Class="entr" nodeType="clickEffect" presetID="10" grpId="8" fill="hold">
                                  <p:stCondLst>
                                    <p:cond delay="0"/>
                                  </p:stCondLst>
                                  <p:iterate type="el" backwards="0">
                                    <p:tmAbs val="0"/>
                                  </p:iterate>
                                  <p:childTnLst>
                                    <p:set>
                                      <p:cBhvr>
                                        <p:cTn id="35" fill="hold"/>
                                        <p:tgtEl>
                                          <p:spTgt spid="2227"/>
                                        </p:tgtEl>
                                        <p:attrNameLst>
                                          <p:attrName>style.visibility</p:attrName>
                                        </p:attrNameLst>
                                      </p:cBhvr>
                                      <p:to>
                                        <p:strVal val="visible"/>
                                      </p:to>
                                    </p:set>
                                    <p:animEffect filter="fade" transition="in">
                                      <p:cBhvr>
                                        <p:cTn id="36" dur="1000"/>
                                        <p:tgtEl>
                                          <p:spTgt spid="2227"/>
                                        </p:tgtEl>
                                      </p:cBhvr>
                                    </p:animEffect>
                                  </p:childTnLst>
                                </p:cTn>
                              </p:par>
                            </p:childTnLst>
                          </p:cTn>
                        </p:par>
                        <p:par>
                          <p:cTn id="37" fill="hold">
                            <p:stCondLst>
                              <p:cond delay="0"/>
                            </p:stCondLst>
                            <p:childTnLst>
                              <p:par>
                                <p:cTn id="38" presetClass="emph" nodeType="afterEffect" presetSubtype="0" presetID="35" grpId="9" repeatCount="4000" fill="hold">
                                  <p:stCondLst>
                                    <p:cond delay="0"/>
                                  </p:stCondLst>
                                  <p:childTnLst>
                                    <p:anim calcmode="discrete" valueType="str">
                                      <p:cBhvr>
                                        <p:cTn id="39" dur="1000" fill="hold"/>
                                        <p:tgtEl>
                                          <p:spTgt spid="2227"/>
                                        </p:tgtEl>
                                        <p:attrNameLst>
                                          <p:attrName>style.visibility</p:attrName>
                                        </p:attrNameLst>
                                      </p:cBhvr>
                                      <p:tavLst>
                                        <p:tav tm="0">
                                          <p:val>
                                            <p:strVal val="hidden"/>
                                          </p:val>
                                        </p:tav>
                                        <p:tav tm="50000">
                                          <p:val>
                                            <p:strVal val="visible"/>
                                          </p:val>
                                        </p:tav>
                                      </p:tavLst>
                                    </p:anim>
                                  </p:childTnLst>
                                </p:cTn>
                              </p:par>
                            </p:childTnLst>
                          </p:cTn>
                        </p:par>
                        <p:par>
                          <p:cTn id="40" fill="hold">
                            <p:stCondLst>
                              <p:cond delay="1000"/>
                            </p:stCondLst>
                            <p:childTnLst>
                              <p:par>
                                <p:cTn id="41" presetClass="entr" nodeType="afterEffect" presetID="9" grpId="10" fill="hold">
                                  <p:stCondLst>
                                    <p:cond delay="0"/>
                                  </p:stCondLst>
                                  <p:iterate type="el" backwards="0">
                                    <p:tmAbs val="0"/>
                                  </p:iterate>
                                  <p:childTnLst>
                                    <p:set>
                                      <p:cBhvr>
                                        <p:cTn id="42" fill="hold"/>
                                        <p:tgtEl>
                                          <p:spTgt spid="2231"/>
                                        </p:tgtEl>
                                        <p:attrNameLst>
                                          <p:attrName>style.visibility</p:attrName>
                                        </p:attrNameLst>
                                      </p:cBhvr>
                                      <p:to>
                                        <p:strVal val="visible"/>
                                      </p:to>
                                    </p:set>
                                    <p:animEffect filter="dissolve" transition="in">
                                      <p:cBhvr>
                                        <p:cTn id="43" dur="2000"/>
                                        <p:tgtEl>
                                          <p:spTgt spid="2231"/>
                                        </p:tgtEl>
                                      </p:cBhvr>
                                    </p:animEffect>
                                  </p:childTnLst>
                                </p:cTn>
                              </p:par>
                            </p:childTnLst>
                          </p:cTn>
                        </p:par>
                        <p:par>
                          <p:cTn id="44" fill="hold">
                            <p:stCondLst>
                              <p:cond delay="3000"/>
                            </p:stCondLst>
                            <p:childTnLst>
                              <p:par>
                                <p:cTn id="45" presetClass="entr" nodeType="afterEffect" presetID="10" grpId="11" fill="hold">
                                  <p:stCondLst>
                                    <p:cond delay="0"/>
                                  </p:stCondLst>
                                  <p:iterate type="el" backwards="0">
                                    <p:tmAbs val="0"/>
                                  </p:iterate>
                                  <p:childTnLst>
                                    <p:set>
                                      <p:cBhvr>
                                        <p:cTn id="46" fill="hold"/>
                                        <p:tgtEl>
                                          <p:spTgt spid="2217"/>
                                        </p:tgtEl>
                                        <p:attrNameLst>
                                          <p:attrName>style.visibility</p:attrName>
                                        </p:attrNameLst>
                                      </p:cBhvr>
                                      <p:to>
                                        <p:strVal val="visible"/>
                                      </p:to>
                                    </p:set>
                                    <p:animEffect filter="fade" transition="in">
                                      <p:cBhvr>
                                        <p:cTn id="47" dur="1000"/>
                                        <p:tgtEl>
                                          <p:spTgt spid="2217"/>
                                        </p:tgtEl>
                                      </p:cBhvr>
                                    </p:animEffect>
                                  </p:childTnLst>
                                </p:cTn>
                              </p:par>
                            </p:childTnLst>
                          </p:cTn>
                        </p:par>
                        <p:par>
                          <p:cTn id="48" fill="hold">
                            <p:stCondLst>
                              <p:cond delay="4000"/>
                            </p:stCondLst>
                            <p:childTnLst>
                              <p:par>
                                <p:cTn id="49" presetClass="entr" nodeType="afterEffect" presetID="10" grpId="12" fill="hold">
                                  <p:stCondLst>
                                    <p:cond delay="0"/>
                                  </p:stCondLst>
                                  <p:iterate type="el" backwards="0">
                                    <p:tmAbs val="0"/>
                                  </p:iterate>
                                  <p:childTnLst>
                                    <p:set>
                                      <p:cBhvr>
                                        <p:cTn id="50" fill="hold"/>
                                        <p:tgtEl>
                                          <p:spTgt spid="2229"/>
                                        </p:tgtEl>
                                        <p:attrNameLst>
                                          <p:attrName>style.visibility</p:attrName>
                                        </p:attrNameLst>
                                      </p:cBhvr>
                                      <p:to>
                                        <p:strVal val="visible"/>
                                      </p:to>
                                    </p:set>
                                    <p:animEffect filter="fade" transition="in">
                                      <p:cBhvr>
                                        <p:cTn id="51" dur="1000"/>
                                        <p:tgtEl>
                                          <p:spTgt spid="2229"/>
                                        </p:tgtEl>
                                      </p:cBhvr>
                                    </p:animEffect>
                                  </p:childTnLst>
                                </p:cTn>
                              </p:par>
                            </p:childTnLst>
                          </p:cTn>
                        </p:par>
                        <p:par>
                          <p:cTn id="52" fill="hold">
                            <p:stCondLst>
                              <p:cond delay="0"/>
                            </p:stCondLst>
                            <p:childTnLst>
                              <p:par>
                                <p:cTn id="53" presetClass="emph" nodeType="afterEffect" presetSubtype="0" presetID="35" grpId="13" repeatCount="4000" fill="hold">
                                  <p:stCondLst>
                                    <p:cond delay="0"/>
                                  </p:stCondLst>
                                  <p:childTnLst>
                                    <p:anim calcmode="discrete" valueType="str">
                                      <p:cBhvr>
                                        <p:cTn id="54" dur="1000" fill="hold"/>
                                        <p:tgtEl>
                                          <p:spTgt spid="2229"/>
                                        </p:tgtEl>
                                        <p:attrNameLst>
                                          <p:attrName>style.visibility</p:attrName>
                                        </p:attrNameLst>
                                      </p:cBhvr>
                                      <p:tavLst>
                                        <p:tav tm="0">
                                          <p:val>
                                            <p:strVal val="hidden"/>
                                          </p:val>
                                        </p:tav>
                                        <p:tav tm="50000">
                                          <p:val>
                                            <p:strVal val="visible"/>
                                          </p:val>
                                        </p:tav>
                                      </p:tavLst>
                                    </p:anim>
                                  </p:childTnLst>
                                </p:cTn>
                              </p:par>
                            </p:childTnLst>
                          </p:cTn>
                        </p:par>
                        <p:par>
                          <p:cTn id="55" fill="hold">
                            <p:stCondLst>
                              <p:cond delay="1000"/>
                            </p:stCondLst>
                            <p:childTnLst>
                              <p:par>
                                <p:cTn id="56" presetClass="exit" nodeType="afterEffect" presetID="10" grpId="14" fill="hold">
                                  <p:stCondLst>
                                    <p:cond delay="0"/>
                                  </p:stCondLst>
                                  <p:iterate type="el" backwards="0">
                                    <p:tmAbs val="0"/>
                                  </p:iterate>
                                  <p:childTnLst>
                                    <p:animEffect filter="fade" transition="out">
                                      <p:cBhvr>
                                        <p:cTn id="57" dur="1000" fill="hold"/>
                                        <p:tgtEl>
                                          <p:spTgt spid="2231"/>
                                        </p:tgtEl>
                                      </p:cBhvr>
                                    </p:animEffect>
                                    <p:set>
                                      <p:cBhvr>
                                        <p:cTn id="58" fill="hold">
                                          <p:stCondLst>
                                            <p:cond delay="999"/>
                                          </p:stCondLst>
                                        </p:cTn>
                                        <p:tgtEl>
                                          <p:spTgt spid="2231"/>
                                        </p:tgtEl>
                                        <p:attrNameLst>
                                          <p:attrName>style.visibility</p:attrName>
                                        </p:attrNameLst>
                                      </p:cBhvr>
                                      <p:to>
                                        <p:strVal val="hidden"/>
                                      </p:to>
                                    </p:set>
                                  </p:childTnLst>
                                </p:cTn>
                              </p:par>
                            </p:childTnLst>
                          </p:cTn>
                        </p:par>
                        <p:par>
                          <p:cTn id="59" fill="hold">
                            <p:stCondLst>
                              <p:cond delay="2000"/>
                            </p:stCondLst>
                            <p:childTnLst>
                              <p:par>
                                <p:cTn id="60" presetClass="exit" nodeType="afterEffect" presetID="10" grpId="15" fill="hold">
                                  <p:stCondLst>
                                    <p:cond delay="0"/>
                                  </p:stCondLst>
                                  <p:iterate type="el" backwards="0">
                                    <p:tmAbs val="0"/>
                                  </p:iterate>
                                  <p:childTnLst>
                                    <p:animEffect filter="fade" transition="out">
                                      <p:cBhvr>
                                        <p:cTn id="61" dur="1000" fill="hold"/>
                                        <p:tgtEl>
                                          <p:spTgt spid="2227"/>
                                        </p:tgtEl>
                                      </p:cBhvr>
                                    </p:animEffect>
                                    <p:set>
                                      <p:cBhvr>
                                        <p:cTn id="62" fill="hold">
                                          <p:stCondLst>
                                            <p:cond delay="999"/>
                                          </p:stCondLst>
                                        </p:cTn>
                                        <p:tgtEl>
                                          <p:spTgt spid="2227"/>
                                        </p:tgtEl>
                                        <p:attrNameLst>
                                          <p:attrName>style.visibility</p:attrName>
                                        </p:attrNameLst>
                                      </p:cBhvr>
                                      <p:to>
                                        <p:strVal val="hidden"/>
                                      </p:to>
                                    </p:set>
                                  </p:childTnLst>
                                </p:cTn>
                              </p:par>
                            </p:childTnLst>
                          </p:cTn>
                        </p:par>
                        <p:par>
                          <p:cTn id="63" fill="hold">
                            <p:stCondLst>
                              <p:cond delay="3000"/>
                            </p:stCondLst>
                            <p:childTnLst>
                              <p:par>
                                <p:cTn id="64" presetClass="exit" nodeType="afterEffect" presetID="10" grpId="16" fill="hold">
                                  <p:stCondLst>
                                    <p:cond delay="0"/>
                                  </p:stCondLst>
                                  <p:iterate type="el" backwards="0">
                                    <p:tmAbs val="0"/>
                                  </p:iterate>
                                  <p:childTnLst>
                                    <p:animEffect filter="fade" transition="out">
                                      <p:cBhvr>
                                        <p:cTn id="65" dur="1000" fill="hold"/>
                                        <p:tgtEl>
                                          <p:spTgt spid="2229"/>
                                        </p:tgtEl>
                                      </p:cBhvr>
                                    </p:animEffect>
                                    <p:set>
                                      <p:cBhvr>
                                        <p:cTn id="66" fill="hold">
                                          <p:stCondLst>
                                            <p:cond delay="999"/>
                                          </p:stCondLst>
                                        </p:cTn>
                                        <p:tgtEl>
                                          <p:spTgt spid="2229"/>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Class="exit" nodeType="clickEffect" presetID="10" grpId="17" fill="hold">
                                  <p:stCondLst>
                                    <p:cond delay="0"/>
                                  </p:stCondLst>
                                  <p:iterate type="el" backwards="0">
                                    <p:tmAbs val="0"/>
                                  </p:iterate>
                                  <p:childTnLst>
                                    <p:animEffect filter="fade" transition="out">
                                      <p:cBhvr>
                                        <p:cTn id="70" dur="1000" fill="hold"/>
                                        <p:tgtEl>
                                          <p:spTgt spid="2215"/>
                                        </p:tgtEl>
                                      </p:cBhvr>
                                    </p:animEffect>
                                    <p:set>
                                      <p:cBhvr>
                                        <p:cTn id="71" fill="hold">
                                          <p:stCondLst>
                                            <p:cond delay="999"/>
                                          </p:stCondLst>
                                        </p:cTn>
                                        <p:tgtEl>
                                          <p:spTgt spid="2215"/>
                                        </p:tgtEl>
                                        <p:attrNameLst>
                                          <p:attrName>style.visibility</p:attrName>
                                        </p:attrNameLst>
                                      </p:cBhvr>
                                      <p:to>
                                        <p:strVal val="hidden"/>
                                      </p:to>
                                    </p:set>
                                  </p:childTnLst>
                                </p:cTn>
                              </p:par>
                            </p:childTnLst>
                          </p:cTn>
                        </p:par>
                        <p:par>
                          <p:cTn id="72" fill="hold">
                            <p:stCondLst>
                              <p:cond delay="1000"/>
                            </p:stCondLst>
                            <p:childTnLst>
                              <p:par>
                                <p:cTn id="73" presetClass="exit" nodeType="afterEffect" presetID="10" grpId="18" fill="hold">
                                  <p:stCondLst>
                                    <p:cond delay="0"/>
                                  </p:stCondLst>
                                  <p:iterate type="el" backwards="0">
                                    <p:tmAbs val="0"/>
                                  </p:iterate>
                                  <p:childTnLst>
                                    <p:animEffect filter="fade" transition="out">
                                      <p:cBhvr>
                                        <p:cTn id="74" dur="1000" fill="hold"/>
                                        <p:tgtEl>
                                          <p:spTgt spid="2218"/>
                                        </p:tgtEl>
                                      </p:cBhvr>
                                    </p:animEffect>
                                    <p:set>
                                      <p:cBhvr>
                                        <p:cTn id="75" fill="hold">
                                          <p:stCondLst>
                                            <p:cond delay="999"/>
                                          </p:stCondLst>
                                        </p:cTn>
                                        <p:tgtEl>
                                          <p:spTgt spid="221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18" grpId="18"/>
      <p:bldP build="whole" bldLvl="1" animBg="1" rev="0" advAuto="0" spid="2227" grpId="15"/>
      <p:bldP build="whole" bldLvl="1" animBg="1" rev="0" advAuto="0" spid="2223" grpId="7"/>
      <p:bldP build="whole" bldLvl="1" animBg="1" rev="0" advAuto="0" spid="2217" grpId="11"/>
      <p:bldP build="whole" bldLvl="1" animBg="1" rev="0" advAuto="0" spid="2231" grpId="10"/>
      <p:bldP build="whole" bldLvl="1" animBg="1" rev="0" advAuto="0" spid="2229" grpId="12"/>
      <p:bldP build="whole" bldLvl="1" animBg="1" rev="0" advAuto="0" spid="2216" grpId="5"/>
      <p:bldP build="whole" bldLvl="1" animBg="1" rev="0" advAuto="0" spid="2229" grpId="13"/>
      <p:bldP build="whole" bldLvl="1" animBg="1" rev="0" advAuto="0" spid="2230" grpId="4"/>
      <p:bldP build="whole" bldLvl="1" animBg="1" rev="0" advAuto="0" spid="2231" grpId="14"/>
      <p:bldP build="whole" bldLvl="1" animBg="1" rev="0" advAuto="0" spid="2230" grpId="6"/>
      <p:bldP build="whole" bldLvl="1" animBg="1" rev="0" advAuto="0" spid="2218" grpId="1"/>
      <p:bldP build="whole" bldLvl="1" animBg="1" rev="0" advAuto="0" spid="2227" grpId="8"/>
      <p:bldP build="whole" bldLvl="1" animBg="1" rev="0" advAuto="0" spid="2227" grpId="9"/>
      <p:bldP build="whole" bldLvl="1" animBg="1" rev="0" advAuto="0" spid="2229" grpId="16"/>
      <p:bldP build="whole" bldLvl="1" animBg="1" rev="0" advAuto="0" spid="2215" grpId="17"/>
      <p:bldP build="whole" bldLvl="1" animBg="1" rev="0" advAuto="0" spid="2223" grpId="2"/>
      <p:bldP build="whole" bldLvl="1" animBg="1" rev="0" advAuto="0" spid="2223" grpId="3"/>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411"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412"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413"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14"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15"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16"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17"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18"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19"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20"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21"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22"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23"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4"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5"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6"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7"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8"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29"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30"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31"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2"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3"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4"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5"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6"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7"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8"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39"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40"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41"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42"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443"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444"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445"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446"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447"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448"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pic>
        <p:nvPicPr>
          <p:cNvPr id="449"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450"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451"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460"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pic>
        <p:nvPicPr>
          <p:cNvPr id="453"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sp>
        <p:nvSpPr>
          <p:cNvPr id="454"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sp>
        <p:nvSpPr>
          <p:cNvPr id="461"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456"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pic>
        <p:nvPicPr>
          <p:cNvPr id="457" name="Image" descr="Image"/>
          <p:cNvPicPr>
            <a:picLocks noChangeAspect="1"/>
          </p:cNvPicPr>
          <p:nvPr/>
        </p:nvPicPr>
        <p:blipFill>
          <a:blip r:embed="rId9">
            <a:extLst/>
          </a:blip>
          <a:stretch>
            <a:fillRect/>
          </a:stretch>
        </p:blipFill>
        <p:spPr>
          <a:xfrm>
            <a:off x="5693917" y="2475959"/>
            <a:ext cx="3906159" cy="2237164"/>
          </a:xfrm>
          <a:prstGeom prst="rect">
            <a:avLst/>
          </a:prstGeom>
          <a:ln w="12700">
            <a:miter lim="400000"/>
          </a:ln>
        </p:spPr>
      </p:pic>
      <p:sp>
        <p:nvSpPr>
          <p:cNvPr id="458"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
        <p:nvSpPr>
          <p:cNvPr id="459"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235" name="Group"/>
          <p:cNvGrpSpPr/>
          <p:nvPr/>
        </p:nvGrpSpPr>
        <p:grpSpPr>
          <a:xfrm>
            <a:off x="789580" y="2016813"/>
            <a:ext cx="10218578" cy="1159718"/>
            <a:chOff x="0" y="0"/>
            <a:chExt cx="10218576" cy="1159717"/>
          </a:xfrm>
        </p:grpSpPr>
        <p:sp>
          <p:nvSpPr>
            <p:cNvPr id="2233"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234"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
        <p:nvSpPr>
          <p:cNvPr id="2236" name="D’s RIB encoding:…"/>
          <p:cNvSpPr/>
          <p:nvPr/>
        </p:nvSpPr>
        <p:spPr>
          <a:xfrm>
            <a:off x="16129000" y="5999162"/>
            <a:ext cx="7033419" cy="2768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16" y="0"/>
                </a:moveTo>
                <a:lnTo>
                  <a:pt x="4362" y="6699"/>
                </a:lnTo>
                <a:lnTo>
                  <a:pt x="227" y="6699"/>
                </a:lnTo>
                <a:cubicBezTo>
                  <a:pt x="101" y="6699"/>
                  <a:pt x="0" y="6957"/>
                  <a:pt x="0" y="7275"/>
                </a:cubicBezTo>
                <a:lnTo>
                  <a:pt x="0" y="21024"/>
                </a:lnTo>
                <a:cubicBezTo>
                  <a:pt x="0" y="21343"/>
                  <a:pt x="101" y="21600"/>
                  <a:pt x="227" y="21600"/>
                </a:cubicBezTo>
                <a:lnTo>
                  <a:pt x="21373" y="21600"/>
                </a:lnTo>
                <a:cubicBezTo>
                  <a:pt x="21499" y="21600"/>
                  <a:pt x="21600" y="21343"/>
                  <a:pt x="21600" y="21024"/>
                </a:cubicBezTo>
                <a:lnTo>
                  <a:pt x="21600" y="7275"/>
                </a:lnTo>
                <a:cubicBezTo>
                  <a:pt x="21600" y="6957"/>
                  <a:pt x="21499" y="6699"/>
                  <a:pt x="21373" y="6699"/>
                </a:cubicBezTo>
                <a:lnTo>
                  <a:pt x="5269" y="6699"/>
                </a:lnTo>
                <a:lnTo>
                  <a:pt x="4816"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D’s RIB encoding:</a:t>
            </a:r>
          </a:p>
          <a:p>
            <a:pPr algn="l">
              <a:defRPr sz="3200"/>
            </a:pPr>
            <a:r>
              <a:t> r3=(100, C, a1∧a4)</a:t>
            </a:r>
          </a:p>
          <a:p>
            <a:pPr algn="l">
              <a:defRPr sz="3200">
                <a:solidFill>
                  <a:srgbClr val="DCDEE0"/>
                </a:solidFill>
              </a:defRPr>
            </a:pPr>
            <a:r>
              <a:t> r4=(100-200-300, B, ¬a1∧a2∧a3∧a4)</a:t>
            </a:r>
          </a:p>
        </p:txBody>
      </p:sp>
      <p:pic>
        <p:nvPicPr>
          <p:cNvPr id="2237"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238"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39"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40"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241"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242"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243"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244"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245"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246"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247"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248"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249"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252" name="Group"/>
          <p:cNvGrpSpPr/>
          <p:nvPr/>
        </p:nvGrpSpPr>
        <p:grpSpPr>
          <a:xfrm>
            <a:off x="1128394" y="4241799"/>
            <a:ext cx="2705419" cy="863601"/>
            <a:chOff x="0" y="0"/>
            <a:chExt cx="2705417" cy="863600"/>
          </a:xfrm>
        </p:grpSpPr>
        <p:sp>
          <p:nvSpPr>
            <p:cNvPr id="2250"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251"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253" name="AS=100-300, next=C, a1"/>
          <p:cNvSpPr/>
          <p:nvPr/>
        </p:nvSpPr>
        <p:spPr>
          <a:xfrm>
            <a:off x="10508529" y="1934663"/>
            <a:ext cx="4062461" cy="782837"/>
          </a:xfrm>
          <a:prstGeom prst="rect">
            <a:avLst/>
          </a:prstGeom>
          <a:solidFill>
            <a:srgbClr val="A6FBA9"/>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2200"/>
            </a:lvl1pPr>
          </a:lstStyle>
          <a:p>
            <a:pPr/>
            <a:r>
              <a:t>AS=100-300, next=C, a1</a:t>
            </a:r>
          </a:p>
        </p:txBody>
      </p:sp>
      <p:sp>
        <p:nvSpPr>
          <p:cNvPr id="2254" name="AS=100-200-300, next=C,…"/>
          <p:cNvSpPr/>
          <p:nvPr/>
        </p:nvSpPr>
        <p:spPr>
          <a:xfrm>
            <a:off x="10508529" y="2949898"/>
            <a:ext cx="4062461" cy="782837"/>
          </a:xfrm>
          <a:prstGeom prst="rect">
            <a:avLst/>
          </a:prstGeom>
          <a:solidFill>
            <a:srgbClr val="A6FBA9"/>
          </a:solidFill>
          <a:ln w="508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p>
            <a:pPr>
              <a:defRPr sz="2200"/>
            </a:pPr>
            <a:r>
              <a:t>AS=100-200-300, next=C, </a:t>
            </a:r>
          </a:p>
          <a:p>
            <a:pPr>
              <a:defRPr sz="2200"/>
            </a:pPr>
            <a:r>
              <a:t>¬a1 ∧ a2 ∧ a3</a:t>
            </a:r>
          </a:p>
        </p:txBody>
      </p:sp>
      <p:sp>
        <p:nvSpPr>
          <p:cNvPr id="2255" name="D’s RIB encoding:…"/>
          <p:cNvSpPr/>
          <p:nvPr/>
        </p:nvSpPr>
        <p:spPr>
          <a:xfrm>
            <a:off x="16129000" y="5999162"/>
            <a:ext cx="7033419" cy="2768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16" y="0"/>
                </a:moveTo>
                <a:lnTo>
                  <a:pt x="4362" y="6699"/>
                </a:lnTo>
                <a:lnTo>
                  <a:pt x="227" y="6699"/>
                </a:lnTo>
                <a:cubicBezTo>
                  <a:pt x="101" y="6699"/>
                  <a:pt x="0" y="6957"/>
                  <a:pt x="0" y="7275"/>
                </a:cubicBezTo>
                <a:lnTo>
                  <a:pt x="0" y="21024"/>
                </a:lnTo>
                <a:cubicBezTo>
                  <a:pt x="0" y="21343"/>
                  <a:pt x="101" y="21600"/>
                  <a:pt x="227" y="21600"/>
                </a:cubicBezTo>
                <a:lnTo>
                  <a:pt x="21373" y="21600"/>
                </a:lnTo>
                <a:cubicBezTo>
                  <a:pt x="21499" y="21600"/>
                  <a:pt x="21600" y="21343"/>
                  <a:pt x="21600" y="21024"/>
                </a:cubicBezTo>
                <a:lnTo>
                  <a:pt x="21600" y="7275"/>
                </a:lnTo>
                <a:cubicBezTo>
                  <a:pt x="21600" y="6957"/>
                  <a:pt x="21499" y="6699"/>
                  <a:pt x="21373" y="6699"/>
                </a:cubicBezTo>
                <a:lnTo>
                  <a:pt x="5269" y="6699"/>
                </a:lnTo>
                <a:lnTo>
                  <a:pt x="4816"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D’s RIB encoding:</a:t>
            </a:r>
          </a:p>
          <a:p>
            <a:pPr algn="l">
              <a:defRPr sz="3200"/>
            </a:pPr>
            <a:r>
              <a:t> r3=(100, C, a1∧a4)</a:t>
            </a:r>
          </a:p>
          <a:p>
            <a:pPr algn="l">
              <a:defRPr sz="3200"/>
            </a:pPr>
            <a:r>
              <a:t> r4=(100-200-300, C, ¬a1∧a2∧a3∧a4)</a:t>
            </a:r>
          </a:p>
        </p:txBody>
      </p:sp>
      <p:sp>
        <p:nvSpPr>
          <p:cNvPr id="2256"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sp>
        <p:nvSpPr>
          <p:cNvPr id="2257"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path" nodeType="afterEffect" presetSubtype="0" presetID="-1" grpId="1" accel="50000" decel="50000" fill="hold">
                                  <p:stCondLst>
                                    <p:cond delay="0"/>
                                  </p:stCondLst>
                                  <p:childTnLst>
                                    <p:animMotion path="M 0.000000 0.000000 L 0.207616 -0.001641" origin="layout" pathEditMode="relative">
                                      <p:cBhvr>
                                        <p:cTn id="6" dur="1000" fill="hold"/>
                                        <p:tgtEl>
                                          <p:spTgt spid="2253"/>
                                        </p:tgtEl>
                                        <p:attrNameLst>
                                          <p:attrName>ppt_x</p:attrName>
                                          <p:attrName>ppt_y</p:attrName>
                                        </p:attrNameLst>
                                      </p:cBhvr>
                                    </p:animMotion>
                                  </p:childTnLst>
                                </p:cTn>
                              </p:par>
                            </p:childTnLst>
                          </p:cTn>
                        </p:par>
                        <p:par>
                          <p:cTn id="7" fill="hold">
                            <p:stCondLst>
                              <p:cond delay="1000"/>
                            </p:stCondLst>
                            <p:childTnLst>
                              <p:par>
                                <p:cTn id="8" presetClass="exit" nodeType="afterEffect" presetID="10" grpId="2" fill="hold">
                                  <p:stCondLst>
                                    <p:cond delay="0"/>
                                  </p:stCondLst>
                                  <p:iterate type="el" backwards="0">
                                    <p:tmAbs val="0"/>
                                  </p:iterate>
                                  <p:childTnLst>
                                    <p:animEffect filter="fade" transition="out">
                                      <p:cBhvr>
                                        <p:cTn id="9" dur="1000" fill="hold"/>
                                        <p:tgtEl>
                                          <p:spTgt spid="2253"/>
                                        </p:tgtEl>
                                      </p:cBhvr>
                                    </p:animEffect>
                                    <p:set>
                                      <p:cBhvr>
                                        <p:cTn id="10" fill="hold">
                                          <p:stCondLst>
                                            <p:cond delay="999"/>
                                          </p:stCondLst>
                                        </p:cTn>
                                        <p:tgtEl>
                                          <p:spTgt spid="2253"/>
                                        </p:tgtEl>
                                        <p:attrNameLst>
                                          <p:attrName>style.visibility</p:attrName>
                                        </p:attrNameLst>
                                      </p:cBhvr>
                                      <p:to>
                                        <p:strVal val="hidden"/>
                                      </p:to>
                                    </p:set>
                                  </p:childTnLst>
                                </p:cTn>
                              </p:par>
                            </p:childTnLst>
                          </p:cTn>
                        </p:par>
                        <p:par>
                          <p:cTn id="11" fill="hold">
                            <p:stCondLst>
                              <p:cond delay="2000"/>
                            </p:stCondLst>
                            <p:childTnLst>
                              <p:par>
                                <p:cTn id="12" presetClass="entr" nodeType="afterEffect" presetID="10" grpId="3" fill="hold">
                                  <p:stCondLst>
                                    <p:cond delay="0"/>
                                  </p:stCondLst>
                                  <p:iterate type="el" backwards="0">
                                    <p:tmAbs val="0"/>
                                  </p:iterate>
                                  <p:childTnLst>
                                    <p:set>
                                      <p:cBhvr>
                                        <p:cTn id="13" fill="hold"/>
                                        <p:tgtEl>
                                          <p:spTgt spid="2236"/>
                                        </p:tgtEl>
                                        <p:attrNameLst>
                                          <p:attrName>style.visibility</p:attrName>
                                        </p:attrNameLst>
                                      </p:cBhvr>
                                      <p:to>
                                        <p:strVal val="visible"/>
                                      </p:to>
                                    </p:set>
                                    <p:animEffect filter="fade" transition="in">
                                      <p:cBhvr>
                                        <p:cTn id="14" dur="1000"/>
                                        <p:tgtEl>
                                          <p:spTgt spid="2236"/>
                                        </p:tgtEl>
                                      </p:cBhvr>
                                    </p:animEffect>
                                  </p:childTnLst>
                                </p:cTn>
                              </p:par>
                            </p:childTnLst>
                          </p:cTn>
                        </p:par>
                      </p:childTnLst>
                    </p:cTn>
                  </p:par>
                  <p:par>
                    <p:cTn id="15" fill="hold">
                      <p:stCondLst>
                        <p:cond delay="indefinite"/>
                      </p:stCondLst>
                      <p:childTnLst>
                        <p:par>
                          <p:cTn id="16" fill="hold">
                            <p:stCondLst>
                              <p:cond delay="0"/>
                            </p:stCondLst>
                            <p:childTnLst>
                              <p:par>
                                <p:cTn id="17" presetClass="path" nodeType="clickEffect" presetSubtype="0" presetID="-1" grpId="4" accel="50000" decel="50000" fill="hold">
                                  <p:stCondLst>
                                    <p:cond delay="0"/>
                                  </p:stCondLst>
                                  <p:childTnLst>
                                    <p:animMotion path="M 0.000000 0.000000 L 0.210025 -0.000935" origin="layout" pathEditMode="relative">
                                      <p:cBhvr>
                                        <p:cTn id="18" dur="1000" fill="hold"/>
                                        <p:tgtEl>
                                          <p:spTgt spid="2254"/>
                                        </p:tgtEl>
                                        <p:attrNameLst>
                                          <p:attrName>ppt_x</p:attrName>
                                          <p:attrName>ppt_y</p:attrName>
                                        </p:attrNameLst>
                                      </p:cBhvr>
                                    </p:animMotion>
                                  </p:childTnLst>
                                </p:cTn>
                              </p:par>
                            </p:childTnLst>
                          </p:cTn>
                        </p:par>
                        <p:par>
                          <p:cTn id="19" fill="hold">
                            <p:stCondLst>
                              <p:cond delay="1000"/>
                            </p:stCondLst>
                            <p:childTnLst>
                              <p:par>
                                <p:cTn id="20" presetClass="exit" nodeType="afterEffect" presetID="10" grpId="5" fill="hold">
                                  <p:stCondLst>
                                    <p:cond delay="0"/>
                                  </p:stCondLst>
                                  <p:iterate type="el" backwards="0">
                                    <p:tmAbs val="0"/>
                                  </p:iterate>
                                  <p:childTnLst>
                                    <p:animEffect filter="fade" transition="out">
                                      <p:cBhvr>
                                        <p:cTn id="21" dur="1000" fill="hold"/>
                                        <p:tgtEl>
                                          <p:spTgt spid="2254"/>
                                        </p:tgtEl>
                                      </p:cBhvr>
                                    </p:animEffect>
                                    <p:set>
                                      <p:cBhvr>
                                        <p:cTn id="22" fill="hold">
                                          <p:stCondLst>
                                            <p:cond delay="999"/>
                                          </p:stCondLst>
                                        </p:cTn>
                                        <p:tgtEl>
                                          <p:spTgt spid="2254"/>
                                        </p:tgtEl>
                                        <p:attrNameLst>
                                          <p:attrName>style.visibility</p:attrName>
                                        </p:attrNameLst>
                                      </p:cBhvr>
                                      <p:to>
                                        <p:strVal val="hidden"/>
                                      </p:to>
                                    </p:set>
                                  </p:childTnLst>
                                </p:cTn>
                              </p:par>
                            </p:childTnLst>
                          </p:cTn>
                        </p:par>
                        <p:par>
                          <p:cTn id="23" fill="hold">
                            <p:stCondLst>
                              <p:cond delay="2000"/>
                            </p:stCondLst>
                            <p:childTnLst>
                              <p:par>
                                <p:cTn id="24" presetClass="entr" nodeType="afterEffect" presetID="10" grpId="6" fill="hold">
                                  <p:stCondLst>
                                    <p:cond delay="0"/>
                                  </p:stCondLst>
                                  <p:iterate type="el" backwards="0">
                                    <p:tmAbs val="0"/>
                                  </p:iterate>
                                  <p:childTnLst>
                                    <p:set>
                                      <p:cBhvr>
                                        <p:cTn id="25" fill="hold"/>
                                        <p:tgtEl>
                                          <p:spTgt spid="2255"/>
                                        </p:tgtEl>
                                        <p:attrNameLst>
                                          <p:attrName>style.visibility</p:attrName>
                                        </p:attrNameLst>
                                      </p:cBhvr>
                                      <p:to>
                                        <p:strVal val="visible"/>
                                      </p:to>
                                    </p:set>
                                    <p:animEffect filter="fade" transition="in">
                                      <p:cBhvr>
                                        <p:cTn id="26" dur="1000"/>
                                        <p:tgtEl>
                                          <p:spTgt spid="2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53" grpId="2"/>
      <p:bldP build="whole" bldLvl="1" animBg="1" rev="0" advAuto="0" spid="2236" grpId="3"/>
      <p:bldP build="whole" bldLvl="1" animBg="1" rev="0" advAuto="0" spid="2255" grpId="6"/>
      <p:bldP build="whole" bldLvl="1" animBg="1" rev="0" advAuto="0" spid="2254" grpId="5"/>
    </p:bldLst>
  </p:timing>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5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260"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61"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62"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263"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264"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265"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266"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267"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268"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269"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270"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271"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274" name="Group"/>
          <p:cNvGrpSpPr/>
          <p:nvPr/>
        </p:nvGrpSpPr>
        <p:grpSpPr>
          <a:xfrm>
            <a:off x="1128394" y="4241799"/>
            <a:ext cx="2705419" cy="863601"/>
            <a:chOff x="0" y="0"/>
            <a:chExt cx="2705417" cy="863600"/>
          </a:xfrm>
        </p:grpSpPr>
        <p:sp>
          <p:nvSpPr>
            <p:cNvPr id="2272"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273"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275" name="D’s RIB encoding:…"/>
          <p:cNvSpPr/>
          <p:nvPr/>
        </p:nvSpPr>
        <p:spPr>
          <a:xfrm>
            <a:off x="16126907" y="6001989"/>
            <a:ext cx="7033419" cy="2768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16" y="0"/>
                </a:moveTo>
                <a:lnTo>
                  <a:pt x="4362" y="6699"/>
                </a:lnTo>
                <a:lnTo>
                  <a:pt x="227" y="6699"/>
                </a:lnTo>
                <a:cubicBezTo>
                  <a:pt x="101" y="6699"/>
                  <a:pt x="0" y="6957"/>
                  <a:pt x="0" y="7275"/>
                </a:cubicBezTo>
                <a:lnTo>
                  <a:pt x="0" y="21024"/>
                </a:lnTo>
                <a:cubicBezTo>
                  <a:pt x="0" y="21343"/>
                  <a:pt x="101" y="21600"/>
                  <a:pt x="227" y="21600"/>
                </a:cubicBezTo>
                <a:lnTo>
                  <a:pt x="21373" y="21600"/>
                </a:lnTo>
                <a:cubicBezTo>
                  <a:pt x="21499" y="21600"/>
                  <a:pt x="21600" y="21343"/>
                  <a:pt x="21600" y="21024"/>
                </a:cubicBezTo>
                <a:lnTo>
                  <a:pt x="21600" y="7275"/>
                </a:lnTo>
                <a:cubicBezTo>
                  <a:pt x="21600" y="6957"/>
                  <a:pt x="21499" y="6699"/>
                  <a:pt x="21373" y="6699"/>
                </a:cubicBezTo>
                <a:lnTo>
                  <a:pt x="5269" y="6699"/>
                </a:lnTo>
                <a:lnTo>
                  <a:pt x="4816"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D’s RIB encoding:</a:t>
            </a:r>
          </a:p>
          <a:p>
            <a:pPr algn="l">
              <a:defRPr sz="3200"/>
            </a:pPr>
            <a:r>
              <a:t> r3=(100, C, a1∧a4)</a:t>
            </a:r>
          </a:p>
          <a:p>
            <a:pPr algn="l">
              <a:defRPr sz="3200"/>
            </a:pPr>
            <a:r>
              <a:t> r4=(100-200-300, C, ¬a1∧a2∧a3∧a4)</a:t>
            </a:r>
          </a:p>
        </p:txBody>
      </p:sp>
      <p:sp>
        <p:nvSpPr>
          <p:cNvPr id="2276"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grpSp>
        <p:nvGrpSpPr>
          <p:cNvPr id="2279" name="Group"/>
          <p:cNvGrpSpPr/>
          <p:nvPr/>
        </p:nvGrpSpPr>
        <p:grpSpPr>
          <a:xfrm>
            <a:off x="1203288" y="9845435"/>
            <a:ext cx="16491072" cy="1159718"/>
            <a:chOff x="0" y="0"/>
            <a:chExt cx="16491070" cy="1159717"/>
          </a:xfrm>
        </p:grpSpPr>
        <p:sp>
          <p:nvSpPr>
            <p:cNvPr id="2277" name="Rectangle"/>
            <p:cNvSpPr/>
            <p:nvPr/>
          </p:nvSpPr>
          <p:spPr>
            <a:xfrm>
              <a:off x="0" y="0"/>
              <a:ext cx="16491071" cy="1159718"/>
            </a:xfrm>
            <a:prstGeom prst="rect">
              <a:avLst/>
            </a:prstGeom>
            <a:solidFill>
              <a:schemeClr val="accent3">
                <a:satOff val="18648"/>
                <a:lumOff val="5971"/>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278" name="The local formula of “route of A reach D” is (a1 ∧ a4) ∨ (¬a1 ∧ a2 ∧ a3 ∧ a4)"/>
            <p:cNvSpPr txBox="1"/>
            <p:nvPr/>
          </p:nvSpPr>
          <p:spPr>
            <a:xfrm>
              <a:off x="662879" y="251431"/>
              <a:ext cx="15748476" cy="6568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l">
                <a:defRPr sz="3600">
                  <a:latin typeface="Helvetica"/>
                  <a:ea typeface="Helvetica"/>
                  <a:cs typeface="Helvetica"/>
                  <a:sym typeface="Helvetica"/>
                </a:defRPr>
              </a:lvl1pPr>
            </a:lstStyle>
            <a:p>
              <a:pPr/>
              <a:r>
                <a:t>The local formula of “route of A reach D” is (a1 ∧ a4) ∨ (¬a1 ∧ a2 ∧ a3 ∧ a4)  </a:t>
              </a:r>
            </a:p>
          </p:txBody>
        </p:sp>
      </p:grpSp>
      <p:grpSp>
        <p:nvGrpSpPr>
          <p:cNvPr id="2282" name="Group"/>
          <p:cNvGrpSpPr/>
          <p:nvPr/>
        </p:nvGrpSpPr>
        <p:grpSpPr>
          <a:xfrm>
            <a:off x="18073783" y="10037943"/>
            <a:ext cx="3331102" cy="774701"/>
            <a:chOff x="0" y="0"/>
            <a:chExt cx="3331100" cy="774700"/>
          </a:xfrm>
        </p:grpSpPr>
        <p:sp>
          <p:nvSpPr>
            <p:cNvPr id="2280" name="¬a4"/>
            <p:cNvSpPr txBox="1"/>
            <p:nvPr/>
          </p:nvSpPr>
          <p:spPr>
            <a:xfrm>
              <a:off x="2268914" y="-1"/>
              <a:ext cx="1062187"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sz="4400">
                  <a:solidFill>
                    <a:schemeClr val="accent5"/>
                  </a:solidFill>
                  <a:latin typeface="Helvetica"/>
                  <a:ea typeface="Helvetica"/>
                  <a:cs typeface="Helvetica"/>
                  <a:sym typeface="Helvetica"/>
                </a:defRPr>
              </a:lvl1pPr>
            </a:lstStyle>
            <a:p>
              <a:pPr/>
              <a:r>
                <a:t>¬a4</a:t>
              </a:r>
            </a:p>
          </p:txBody>
        </p:sp>
        <p:sp>
          <p:nvSpPr>
            <p:cNvPr id="2281" name="Line"/>
            <p:cNvSpPr/>
            <p:nvPr/>
          </p:nvSpPr>
          <p:spPr>
            <a:xfrm flipH="1" flipV="1">
              <a:off x="-1" y="387349"/>
              <a:ext cx="1809776" cy="2"/>
            </a:xfrm>
            <a:prstGeom prst="line">
              <a:avLst/>
            </a:prstGeom>
            <a:noFill/>
            <a:ln w="76200" cap="flat">
              <a:solidFill>
                <a:schemeClr val="accent5"/>
              </a:solidFill>
              <a:prstDash val="solid"/>
              <a:miter lim="400000"/>
              <a:tailEnd type="triangle" w="med" len="med"/>
            </a:ln>
            <a:effectLst/>
          </p:spPr>
          <p:txBody>
            <a:bodyPr wrap="square" lIns="50800" tIns="50800" rIns="50800" bIns="50800" numCol="1" anchor="ctr">
              <a:noAutofit/>
            </a:bodyPr>
            <a:lstStyle/>
            <a:p>
              <a:pPr>
                <a:defRPr sz="3200"/>
              </a:pPr>
            </a:p>
          </p:txBody>
        </p:sp>
      </p:grpSp>
      <p:grpSp>
        <p:nvGrpSpPr>
          <p:cNvPr id="2285" name="Group"/>
          <p:cNvGrpSpPr/>
          <p:nvPr/>
        </p:nvGrpSpPr>
        <p:grpSpPr>
          <a:xfrm>
            <a:off x="789580" y="2016813"/>
            <a:ext cx="10218578" cy="1159718"/>
            <a:chOff x="0" y="0"/>
            <a:chExt cx="10218576" cy="1159717"/>
          </a:xfrm>
        </p:grpSpPr>
        <p:sp>
          <p:nvSpPr>
            <p:cNvPr id="2283"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284"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
        <p:nvSpPr>
          <p:cNvPr id="2286"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279"/>
                                        </p:tgtEl>
                                        <p:attrNameLst>
                                          <p:attrName>style.visibility</p:attrName>
                                        </p:attrNameLst>
                                      </p:cBhvr>
                                      <p:to>
                                        <p:strVal val="visible"/>
                                      </p:to>
                                    </p:set>
                                    <p:animEffect filter="fade" transition="in">
                                      <p:cBhvr>
                                        <p:cTn id="7" dur="1000"/>
                                        <p:tgtEl>
                                          <p:spTgt spid="227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2" presetID="22" grpId="2" fill="hold">
                                  <p:stCondLst>
                                    <p:cond delay="0"/>
                                  </p:stCondLst>
                                  <p:iterate type="el" backwards="0">
                                    <p:tmAbs val="0"/>
                                  </p:iterate>
                                  <p:childTnLst>
                                    <p:set>
                                      <p:cBhvr>
                                        <p:cTn id="11" fill="hold"/>
                                        <p:tgtEl>
                                          <p:spTgt spid="2282"/>
                                        </p:tgtEl>
                                        <p:attrNameLst>
                                          <p:attrName>style.visibility</p:attrName>
                                        </p:attrNameLst>
                                      </p:cBhvr>
                                      <p:to>
                                        <p:strVal val="visible"/>
                                      </p:to>
                                    </p:set>
                                    <p:animEffect filter="wipe(right)" transition="in">
                                      <p:cBhvr>
                                        <p:cTn id="12" dur="1000"/>
                                        <p:tgtEl>
                                          <p:spTgt spid="2282"/>
                                        </p:tgtEl>
                                      </p:cBhvr>
                                    </p:animEffect>
                                  </p:childTnLst>
                                </p:cTn>
                              </p:par>
                            </p:childTnLst>
                          </p:cTn>
                        </p:par>
                      </p:childTnLst>
                    </p:cTn>
                  </p:par>
                  <p:par>
                    <p:cTn id="13" fill="hold">
                      <p:stCondLst>
                        <p:cond delay="indefinite"/>
                      </p:stCondLst>
                      <p:childTnLst>
                        <p:par>
                          <p:cTn id="14" fill="hold">
                            <p:stCondLst>
                              <p:cond delay="0"/>
                            </p:stCondLst>
                            <p:childTnLst>
                              <p:par>
                                <p:cTn id="15" presetClass="exit" nodeType="clickEffect" presetID="10" grpId="3" fill="hold">
                                  <p:stCondLst>
                                    <p:cond delay="0"/>
                                  </p:stCondLst>
                                  <p:iterate type="el" backwards="0">
                                    <p:tmAbs val="0"/>
                                  </p:iterate>
                                  <p:childTnLst>
                                    <p:animEffect filter="fade" transition="out">
                                      <p:cBhvr>
                                        <p:cTn id="16" dur="1000" fill="hold"/>
                                        <p:tgtEl>
                                          <p:spTgt spid="2279"/>
                                        </p:tgtEl>
                                      </p:cBhvr>
                                    </p:animEffect>
                                    <p:set>
                                      <p:cBhvr>
                                        <p:cTn id="17" fill="hold">
                                          <p:stCondLst>
                                            <p:cond delay="999"/>
                                          </p:stCondLst>
                                        </p:cTn>
                                        <p:tgtEl>
                                          <p:spTgt spid="2279"/>
                                        </p:tgtEl>
                                        <p:attrNameLst>
                                          <p:attrName>style.visibility</p:attrName>
                                        </p:attrNameLst>
                                      </p:cBhvr>
                                      <p:to>
                                        <p:strVal val="hidden"/>
                                      </p:to>
                                    </p:set>
                                  </p:childTnLst>
                                </p:cTn>
                              </p:par>
                            </p:childTnLst>
                          </p:cTn>
                        </p:par>
                        <p:par>
                          <p:cTn id="18" fill="hold">
                            <p:stCondLst>
                              <p:cond delay="1000"/>
                            </p:stCondLst>
                            <p:childTnLst>
                              <p:par>
                                <p:cTn id="19" presetClass="exit" nodeType="afterEffect" presetID="10" grpId="4" fill="hold">
                                  <p:stCondLst>
                                    <p:cond delay="0"/>
                                  </p:stCondLst>
                                  <p:iterate type="el" backwards="0">
                                    <p:tmAbs val="0"/>
                                  </p:iterate>
                                  <p:childTnLst>
                                    <p:animEffect filter="fade" transition="out">
                                      <p:cBhvr>
                                        <p:cTn id="20" dur="1000" fill="hold"/>
                                        <p:tgtEl>
                                          <p:spTgt spid="2282"/>
                                        </p:tgtEl>
                                      </p:cBhvr>
                                    </p:animEffect>
                                    <p:set>
                                      <p:cBhvr>
                                        <p:cTn id="21" fill="hold">
                                          <p:stCondLst>
                                            <p:cond delay="999"/>
                                          </p:stCondLst>
                                        </p:cTn>
                                        <p:tgtEl>
                                          <p:spTgt spid="228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79" grpId="1"/>
      <p:bldP build="whole" bldLvl="1" animBg="1" rev="0" advAuto="0" spid="2279" grpId="3"/>
      <p:bldP build="whole" bldLvl="1" animBg="1" rev="0" advAuto="0" spid="2282" grpId="2"/>
      <p:bldP build="whole" bldLvl="1" animBg="1" rev="0" advAuto="0" spid="2282" grpId="4"/>
    </p:bldLst>
  </p:timing>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90"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291" name="Line"/>
          <p:cNvSpPr/>
          <p:nvPr/>
        </p:nvSpPr>
        <p:spPr>
          <a:xfrm>
            <a:off x="64713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92" name="Line"/>
          <p:cNvSpPr/>
          <p:nvPr/>
        </p:nvSpPr>
        <p:spPr>
          <a:xfrm>
            <a:off x="12465744" y="4728694"/>
            <a:ext cx="3867448" cy="1"/>
          </a:xfrm>
          <a:prstGeom prst="line">
            <a:avLst/>
          </a:prstGeom>
          <a:ln w="50800">
            <a:solidFill>
              <a:srgbClr val="000000"/>
            </a:solidFill>
            <a:miter lim="400000"/>
          </a:ln>
        </p:spPr>
        <p:txBody>
          <a:bodyPr lIns="50800" tIns="50800" rIns="50800" bIns="50800" anchor="ctr"/>
          <a:lstStyle/>
          <a:p>
            <a:pPr>
              <a:defRPr sz="3200"/>
            </a:pPr>
          </a:p>
        </p:txBody>
      </p:sp>
      <p:sp>
        <p:nvSpPr>
          <p:cNvPr id="2293" name="Line"/>
          <p:cNvSpPr/>
          <p:nvPr/>
        </p:nvSpPr>
        <p:spPr>
          <a:xfrm>
            <a:off x="5302944" y="5693894"/>
            <a:ext cx="1702839" cy="1702838"/>
          </a:xfrm>
          <a:prstGeom prst="line">
            <a:avLst/>
          </a:prstGeom>
          <a:ln w="50800">
            <a:solidFill>
              <a:srgbClr val="000000"/>
            </a:solidFill>
            <a:miter lim="400000"/>
          </a:ln>
        </p:spPr>
        <p:txBody>
          <a:bodyPr lIns="50800" tIns="50800" rIns="50800" bIns="50800" anchor="ctr"/>
          <a:lstStyle/>
          <a:p>
            <a:pPr>
              <a:defRPr sz="3200"/>
            </a:pPr>
          </a:p>
        </p:txBody>
      </p:sp>
      <p:sp>
        <p:nvSpPr>
          <p:cNvPr id="2294" name="Line"/>
          <p:cNvSpPr/>
          <p:nvPr/>
        </p:nvSpPr>
        <p:spPr>
          <a:xfrm flipV="1">
            <a:off x="9316144" y="5924134"/>
            <a:ext cx="1240479" cy="1395361"/>
          </a:xfrm>
          <a:prstGeom prst="line">
            <a:avLst/>
          </a:prstGeom>
          <a:ln w="50800">
            <a:solidFill>
              <a:srgbClr val="000000"/>
            </a:solidFill>
            <a:miter lim="400000"/>
          </a:ln>
        </p:spPr>
        <p:txBody>
          <a:bodyPr lIns="50800" tIns="50800" rIns="50800" bIns="50800" anchor="ctr"/>
          <a:lstStyle/>
          <a:p>
            <a:pPr>
              <a:defRPr sz="3200"/>
            </a:pPr>
          </a:p>
        </p:txBody>
      </p:sp>
      <p:sp>
        <p:nvSpPr>
          <p:cNvPr id="2295" name="a1"/>
          <p:cNvSpPr txBox="1"/>
          <p:nvPr/>
        </p:nvSpPr>
        <p:spPr>
          <a:xfrm>
            <a:off x="7994858" y="47116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a1</a:t>
            </a:r>
          </a:p>
        </p:txBody>
      </p:sp>
      <p:sp>
        <p:nvSpPr>
          <p:cNvPr id="2296" name="a2"/>
          <p:cNvSpPr txBox="1"/>
          <p:nvPr/>
        </p:nvSpPr>
        <p:spPr>
          <a:xfrm>
            <a:off x="52770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a2</a:t>
            </a:r>
          </a:p>
        </p:txBody>
      </p:sp>
      <p:sp>
        <p:nvSpPr>
          <p:cNvPr id="2297" name="a3"/>
          <p:cNvSpPr txBox="1"/>
          <p:nvPr/>
        </p:nvSpPr>
        <p:spPr>
          <a:xfrm>
            <a:off x="10306258" y="64261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a3</a:t>
            </a:r>
          </a:p>
        </p:txBody>
      </p:sp>
      <p:sp>
        <p:nvSpPr>
          <p:cNvPr id="2298" name="a4"/>
          <p:cNvSpPr txBox="1"/>
          <p:nvPr/>
        </p:nvSpPr>
        <p:spPr>
          <a:xfrm>
            <a:off x="13989258" y="4800599"/>
            <a:ext cx="82042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a4</a:t>
            </a:r>
          </a:p>
        </p:txBody>
      </p:sp>
      <p:sp>
        <p:nvSpPr>
          <p:cNvPr id="2299" name="A…"/>
          <p:cNvSpPr/>
          <p:nvPr/>
        </p:nvSpPr>
        <p:spPr>
          <a:xfrm>
            <a:off x="39085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A</a:t>
            </a:r>
          </a:p>
          <a:p>
            <a:pPr>
              <a:defRPr sz="3800">
                <a:latin typeface="Helvetica"/>
                <a:ea typeface="Helvetica"/>
                <a:cs typeface="Helvetica"/>
                <a:sym typeface="Helvetica"/>
              </a:defRPr>
            </a:pPr>
            <a:r>
              <a:t>(AS 100)</a:t>
            </a:r>
          </a:p>
        </p:txBody>
      </p:sp>
      <p:sp>
        <p:nvSpPr>
          <p:cNvPr id="2300" name="C…"/>
          <p:cNvSpPr/>
          <p:nvPr/>
        </p:nvSpPr>
        <p:spPr>
          <a:xfrm>
            <a:off x="10309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C</a:t>
            </a:r>
          </a:p>
          <a:p>
            <a:pPr>
              <a:defRPr sz="3800">
                <a:latin typeface="Helvetica"/>
                <a:ea typeface="Helvetica"/>
                <a:cs typeface="Helvetica"/>
                <a:sym typeface="Helvetica"/>
              </a:defRPr>
            </a:pPr>
            <a:r>
              <a:t>(AS 300)</a:t>
            </a:r>
          </a:p>
        </p:txBody>
      </p:sp>
      <p:sp>
        <p:nvSpPr>
          <p:cNvPr id="2301" name="B…"/>
          <p:cNvSpPr/>
          <p:nvPr/>
        </p:nvSpPr>
        <p:spPr>
          <a:xfrm>
            <a:off x="6905724" y="72644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B</a:t>
            </a:r>
          </a:p>
          <a:p>
            <a:pPr>
              <a:defRPr sz="3800">
                <a:latin typeface="Helvetica"/>
                <a:ea typeface="Helvetica"/>
                <a:cs typeface="Helvetica"/>
                <a:sym typeface="Helvetica"/>
              </a:defRPr>
            </a:pPr>
            <a:r>
              <a:t>(AS 200)</a:t>
            </a:r>
          </a:p>
        </p:txBody>
      </p:sp>
      <p:sp>
        <p:nvSpPr>
          <p:cNvPr id="2302" name="Global simulation &amp; local formal-modeling"/>
          <p:cNvSpPr txBox="1"/>
          <p:nvPr/>
        </p:nvSpPr>
        <p:spPr>
          <a:xfrm>
            <a:off x="772820" y="765198"/>
            <a:ext cx="142695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Global simulation &amp; local formal-modeling</a:t>
            </a:r>
          </a:p>
        </p:txBody>
      </p:sp>
      <p:grpSp>
        <p:nvGrpSpPr>
          <p:cNvPr id="2305" name="Group"/>
          <p:cNvGrpSpPr/>
          <p:nvPr/>
        </p:nvGrpSpPr>
        <p:grpSpPr>
          <a:xfrm>
            <a:off x="1128394" y="4241799"/>
            <a:ext cx="2705419" cy="863601"/>
            <a:chOff x="0" y="0"/>
            <a:chExt cx="2705417" cy="863600"/>
          </a:xfrm>
        </p:grpSpPr>
        <p:sp>
          <p:nvSpPr>
            <p:cNvPr id="2303" name="10/8"/>
            <p:cNvSpPr txBox="1"/>
            <p:nvPr/>
          </p:nvSpPr>
          <p:spPr>
            <a:xfrm>
              <a:off x="-1" y="-1"/>
              <a:ext cx="135001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10/8</a:t>
              </a:r>
            </a:p>
          </p:txBody>
        </p:sp>
        <p:sp>
          <p:nvSpPr>
            <p:cNvPr id="2304" name="Line"/>
            <p:cNvSpPr/>
            <p:nvPr/>
          </p:nvSpPr>
          <p:spPr>
            <a:xfrm>
              <a:off x="1435417" y="486894"/>
              <a:ext cx="1270001" cy="1"/>
            </a:xfrm>
            <a:prstGeom prst="line">
              <a:avLst/>
            </a:prstGeom>
            <a:noFill/>
            <a:ln w="101600" cap="flat">
              <a:solidFill>
                <a:schemeClr val="accent2"/>
              </a:solidFill>
              <a:prstDash val="solid"/>
              <a:miter lim="400000"/>
              <a:tailEnd type="triangle" w="med" len="med"/>
            </a:ln>
            <a:effectLst/>
          </p:spPr>
          <p:txBody>
            <a:bodyPr wrap="square" lIns="50800" tIns="50800" rIns="50800" bIns="50800" numCol="1" anchor="ctr">
              <a:noAutofit/>
            </a:bodyPr>
            <a:lstStyle/>
            <a:p>
              <a:pPr>
                <a:defRPr sz="3200"/>
              </a:pPr>
            </a:p>
          </p:txBody>
        </p:sp>
      </p:grpSp>
      <p:sp>
        <p:nvSpPr>
          <p:cNvPr id="2306" name="D’s RIB encoding:…"/>
          <p:cNvSpPr/>
          <p:nvPr/>
        </p:nvSpPr>
        <p:spPr>
          <a:xfrm>
            <a:off x="16126907" y="6001989"/>
            <a:ext cx="7033419" cy="2768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16" y="0"/>
                </a:moveTo>
                <a:lnTo>
                  <a:pt x="4362" y="6699"/>
                </a:lnTo>
                <a:lnTo>
                  <a:pt x="227" y="6699"/>
                </a:lnTo>
                <a:cubicBezTo>
                  <a:pt x="101" y="6699"/>
                  <a:pt x="0" y="6957"/>
                  <a:pt x="0" y="7275"/>
                </a:cubicBezTo>
                <a:lnTo>
                  <a:pt x="0" y="21024"/>
                </a:lnTo>
                <a:cubicBezTo>
                  <a:pt x="0" y="21343"/>
                  <a:pt x="101" y="21600"/>
                  <a:pt x="227" y="21600"/>
                </a:cubicBezTo>
                <a:lnTo>
                  <a:pt x="21373" y="21600"/>
                </a:lnTo>
                <a:cubicBezTo>
                  <a:pt x="21499" y="21600"/>
                  <a:pt x="21600" y="21343"/>
                  <a:pt x="21600" y="21024"/>
                </a:cubicBezTo>
                <a:lnTo>
                  <a:pt x="21600" y="7275"/>
                </a:lnTo>
                <a:cubicBezTo>
                  <a:pt x="21600" y="6957"/>
                  <a:pt x="21499" y="6699"/>
                  <a:pt x="21373" y="6699"/>
                </a:cubicBezTo>
                <a:lnTo>
                  <a:pt x="5269" y="6699"/>
                </a:lnTo>
                <a:lnTo>
                  <a:pt x="4816" y="0"/>
                </a:lnTo>
                <a:close/>
              </a:path>
            </a:pathLst>
          </a:custGeom>
          <a:solidFill>
            <a:srgbClr val="DCDEE0"/>
          </a:solidFill>
          <a:ln w="63500">
            <a:solidFill>
              <a:srgbClr val="DCDEE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lgn="l">
              <a:defRPr sz="3200"/>
            </a:pPr>
            <a:r>
              <a:t> D’s RIB encoding:</a:t>
            </a:r>
          </a:p>
          <a:p>
            <a:pPr algn="l">
              <a:defRPr sz="3200"/>
            </a:pPr>
            <a:r>
              <a:t> r3=(100, C, a1∧a4)</a:t>
            </a:r>
          </a:p>
          <a:p>
            <a:pPr algn="l">
              <a:defRPr sz="3200"/>
            </a:pPr>
            <a:r>
              <a:t> r4=(100-200-300, C, ¬a1∧a2∧a3∧a4)</a:t>
            </a:r>
          </a:p>
        </p:txBody>
      </p:sp>
      <p:sp>
        <p:nvSpPr>
          <p:cNvPr id="2307" name="D…"/>
          <p:cNvSpPr/>
          <p:nvPr/>
        </p:nvSpPr>
        <p:spPr>
          <a:xfrm>
            <a:off x="16278324" y="3937000"/>
            <a:ext cx="2592289" cy="1917006"/>
          </a:xfrm>
          <a:prstGeom prst="roundRect">
            <a:avLst>
              <a:gd name="adj" fmla="val 15000"/>
            </a:avLst>
          </a:prstGeom>
          <a:solidFill>
            <a:schemeClr val="accent2">
              <a:hueOff val="-2473793"/>
              <a:satOff val="-50209"/>
              <a:lumOff val="23543"/>
            </a:schemeClr>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800">
                <a:latin typeface="Helvetica"/>
                <a:ea typeface="Helvetica"/>
                <a:cs typeface="Helvetica"/>
                <a:sym typeface="Helvetica"/>
              </a:defRPr>
            </a:pPr>
            <a:r>
              <a:t>D</a:t>
            </a:r>
          </a:p>
          <a:p>
            <a:pPr>
              <a:defRPr sz="3800">
                <a:latin typeface="Helvetica"/>
                <a:ea typeface="Helvetica"/>
                <a:cs typeface="Helvetica"/>
                <a:sym typeface="Helvetica"/>
              </a:defRPr>
            </a:pPr>
            <a:r>
              <a:t>(AS 400)</a:t>
            </a:r>
          </a:p>
        </p:txBody>
      </p:sp>
      <p:sp>
        <p:nvSpPr>
          <p:cNvPr id="2308" name="Dropping more than k cases"/>
          <p:cNvSpPr/>
          <p:nvPr/>
        </p:nvSpPr>
        <p:spPr>
          <a:xfrm>
            <a:off x="2883949" y="10792744"/>
            <a:ext cx="5606639" cy="825501"/>
          </a:xfrm>
          <a:prstGeom prst="rect">
            <a:avLst/>
          </a:prstGeom>
          <a:solidFill>
            <a:schemeClr val="accent1">
              <a:satOff val="-3355"/>
              <a:lumOff val="26614"/>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FFFFFF"/>
                </a:solidFill>
              </a:defRPr>
            </a:lvl1pPr>
          </a:lstStyle>
          <a:p>
            <a:pPr/>
            <a:r>
              <a:t>Dropping more than k cases</a:t>
            </a:r>
          </a:p>
        </p:txBody>
      </p:sp>
      <p:sp>
        <p:nvSpPr>
          <p:cNvPr id="2309" name="Dropping impossible cases"/>
          <p:cNvSpPr/>
          <p:nvPr/>
        </p:nvSpPr>
        <p:spPr>
          <a:xfrm>
            <a:off x="9111998" y="10792744"/>
            <a:ext cx="5606640" cy="825501"/>
          </a:xfrm>
          <a:prstGeom prst="rect">
            <a:avLst/>
          </a:prstGeom>
          <a:solidFill>
            <a:schemeClr val="accent1">
              <a:satOff val="-3355"/>
              <a:lumOff val="26614"/>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FFFFFF"/>
                </a:solidFill>
              </a:defRPr>
            </a:lvl1pPr>
          </a:lstStyle>
          <a:p>
            <a:pPr/>
            <a:r>
              <a:t>Dropping impossible cases</a:t>
            </a:r>
          </a:p>
        </p:txBody>
      </p:sp>
      <p:sp>
        <p:nvSpPr>
          <p:cNvPr id="2310" name="Simplifying logical formulas"/>
          <p:cNvSpPr/>
          <p:nvPr/>
        </p:nvSpPr>
        <p:spPr>
          <a:xfrm>
            <a:off x="15170229" y="10792744"/>
            <a:ext cx="5606639" cy="825501"/>
          </a:xfrm>
          <a:prstGeom prst="rect">
            <a:avLst/>
          </a:prstGeom>
          <a:solidFill>
            <a:schemeClr val="accent1">
              <a:satOff val="-3355"/>
              <a:lumOff val="26614"/>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FFFFFF"/>
                </a:solidFill>
              </a:defRPr>
            </a:lvl1pPr>
          </a:lstStyle>
          <a:p>
            <a:pPr/>
            <a:r>
              <a:t>Simplifying logical formulas</a:t>
            </a:r>
          </a:p>
        </p:txBody>
      </p:sp>
      <p:sp>
        <p:nvSpPr>
          <p:cNvPr id="2311" name="The good scalability comes from:"/>
          <p:cNvSpPr txBox="1"/>
          <p:nvPr/>
        </p:nvSpPr>
        <p:spPr>
          <a:xfrm>
            <a:off x="7152817" y="9774998"/>
            <a:ext cx="952500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good scalability comes from:</a:t>
            </a:r>
          </a:p>
        </p:txBody>
      </p:sp>
      <p:grpSp>
        <p:nvGrpSpPr>
          <p:cNvPr id="2314" name="Group"/>
          <p:cNvGrpSpPr/>
          <p:nvPr/>
        </p:nvGrpSpPr>
        <p:grpSpPr>
          <a:xfrm>
            <a:off x="789580" y="2016813"/>
            <a:ext cx="10218578" cy="1159718"/>
            <a:chOff x="0" y="0"/>
            <a:chExt cx="10218576" cy="1159717"/>
          </a:xfrm>
        </p:grpSpPr>
        <p:sp>
          <p:nvSpPr>
            <p:cNvPr id="2312" name="Rectangle"/>
            <p:cNvSpPr/>
            <p:nvPr/>
          </p:nvSpPr>
          <p:spPr>
            <a:xfrm>
              <a:off x="0" y="0"/>
              <a:ext cx="10218577" cy="1159718"/>
            </a:xfrm>
            <a:prstGeom prst="rect">
              <a:avLst/>
            </a:prstGeom>
            <a:solidFill>
              <a:srgbClr val="A6FEFF"/>
            </a:solidFill>
            <a:ln w="76200" cap="flat">
              <a:solidFill>
                <a:srgbClr val="000000"/>
              </a:solidFill>
              <a:prstDash val="solid"/>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313" name="Checking k-failure tolerance between A and D"/>
            <p:cNvSpPr txBox="1"/>
            <p:nvPr/>
          </p:nvSpPr>
          <p:spPr>
            <a:xfrm>
              <a:off x="410748" y="256008"/>
              <a:ext cx="975843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3600">
                  <a:latin typeface="Helvetica"/>
                  <a:ea typeface="Helvetica"/>
                  <a:cs typeface="Helvetica"/>
                  <a:sym typeface="Helvetica"/>
                </a:defRPr>
              </a:lvl1pPr>
            </a:lstStyle>
            <a:p>
              <a:pPr/>
              <a:r>
                <a:t>Checking k-failure tolerance between A and D</a:t>
              </a:r>
            </a:p>
          </p:txBody>
        </p:sp>
      </p:grpSp>
      <p:sp>
        <p:nvSpPr>
          <p:cNvPr id="2315" name="BGP…"/>
          <p:cNvSpPr txBox="1"/>
          <p:nvPr/>
        </p:nvSpPr>
        <p:spPr>
          <a:xfrm>
            <a:off x="829112" y="5340350"/>
            <a:ext cx="370078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000"/>
            </a:pPr>
            <a:r>
              <a:t>BGP</a:t>
            </a:r>
          </a:p>
          <a:p>
            <a:pPr>
              <a:defRPr sz="4000"/>
            </a:pPr>
            <a:r>
              <a:t>Announcement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311"/>
                                        </p:tgtEl>
                                        <p:attrNameLst>
                                          <p:attrName>style.visibility</p:attrName>
                                        </p:attrNameLst>
                                      </p:cBhvr>
                                      <p:to>
                                        <p:strVal val="visible"/>
                                      </p:to>
                                    </p:set>
                                    <p:animEffect filter="fade" transition="in">
                                      <p:cBhvr>
                                        <p:cTn id="7" dur="1000"/>
                                        <p:tgtEl>
                                          <p:spTgt spid="2311"/>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308"/>
                                        </p:tgtEl>
                                        <p:attrNameLst>
                                          <p:attrName>style.visibility</p:attrName>
                                        </p:attrNameLst>
                                      </p:cBhvr>
                                      <p:to>
                                        <p:strVal val="visible"/>
                                      </p:to>
                                    </p:set>
                                    <p:animEffect filter="fade" transition="in">
                                      <p:cBhvr>
                                        <p:cTn id="11" dur="1000"/>
                                        <p:tgtEl>
                                          <p:spTgt spid="2308"/>
                                        </p:tgtEl>
                                      </p:cBhvr>
                                    </p:animEffect>
                                  </p:childTnLst>
                                </p:cTn>
                              </p:par>
                            </p:childTnLst>
                          </p:cTn>
                        </p:par>
                        <p:par>
                          <p:cTn id="12" fill="hold">
                            <p:stCondLst>
                              <p:cond delay="2000"/>
                            </p:stCondLst>
                            <p:childTnLst>
                              <p:par>
                                <p:cTn id="13" presetClass="entr" nodeType="afterEffect" presetID="10" grpId="3" fill="hold">
                                  <p:stCondLst>
                                    <p:cond delay="0"/>
                                  </p:stCondLst>
                                  <p:iterate type="el" backwards="0">
                                    <p:tmAbs val="0"/>
                                  </p:iterate>
                                  <p:childTnLst>
                                    <p:set>
                                      <p:cBhvr>
                                        <p:cTn id="14" fill="hold"/>
                                        <p:tgtEl>
                                          <p:spTgt spid="2309"/>
                                        </p:tgtEl>
                                        <p:attrNameLst>
                                          <p:attrName>style.visibility</p:attrName>
                                        </p:attrNameLst>
                                      </p:cBhvr>
                                      <p:to>
                                        <p:strVal val="visible"/>
                                      </p:to>
                                    </p:set>
                                    <p:animEffect filter="fade" transition="in">
                                      <p:cBhvr>
                                        <p:cTn id="15" dur="1000"/>
                                        <p:tgtEl>
                                          <p:spTgt spid="2309"/>
                                        </p:tgtEl>
                                      </p:cBhvr>
                                    </p:animEffect>
                                  </p:childTnLst>
                                </p:cTn>
                              </p:par>
                            </p:childTnLst>
                          </p:cTn>
                        </p:par>
                        <p:par>
                          <p:cTn id="16" fill="hold">
                            <p:stCondLst>
                              <p:cond delay="3000"/>
                            </p:stCondLst>
                            <p:childTnLst>
                              <p:par>
                                <p:cTn id="17" presetClass="entr" nodeType="afterEffect" presetID="10" grpId="4" fill="hold">
                                  <p:stCondLst>
                                    <p:cond delay="0"/>
                                  </p:stCondLst>
                                  <p:iterate type="el" backwards="0">
                                    <p:tmAbs val="0"/>
                                  </p:iterate>
                                  <p:childTnLst>
                                    <p:set>
                                      <p:cBhvr>
                                        <p:cTn id="18" fill="hold"/>
                                        <p:tgtEl>
                                          <p:spTgt spid="2310"/>
                                        </p:tgtEl>
                                        <p:attrNameLst>
                                          <p:attrName>style.visibility</p:attrName>
                                        </p:attrNameLst>
                                      </p:cBhvr>
                                      <p:to>
                                        <p:strVal val="visible"/>
                                      </p:to>
                                    </p:set>
                                    <p:animEffect filter="fade" transition="in">
                                      <p:cBhvr>
                                        <p:cTn id="19" dur="1000"/>
                                        <p:tgtEl>
                                          <p:spTgt spid="2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08" grpId="2"/>
      <p:bldP build="whole" bldLvl="1" animBg="1" rev="0" advAuto="0" spid="2311" grpId="1"/>
      <p:bldP build="whole" bldLvl="1" animBg="1" rev="0" advAuto="0" spid="2310" grpId="4"/>
      <p:bldP build="whole" bldLvl="1" animBg="1" rev="0" advAuto="0" spid="2309" grpId="3"/>
    </p:bldLst>
  </p:timing>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9"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320" name="Comparing Hoyan, Batfish and Minesweeper"/>
          <p:cNvSpPr txBox="1"/>
          <p:nvPr/>
        </p:nvSpPr>
        <p:spPr>
          <a:xfrm>
            <a:off x="772820" y="765198"/>
            <a:ext cx="15320487"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Comparing Hoyan, Batfish and Minesweeper</a:t>
            </a:r>
          </a:p>
        </p:txBody>
      </p:sp>
      <p:grpSp>
        <p:nvGrpSpPr>
          <p:cNvPr id="2323" name="Group"/>
          <p:cNvGrpSpPr/>
          <p:nvPr/>
        </p:nvGrpSpPr>
        <p:grpSpPr>
          <a:xfrm>
            <a:off x="863843" y="2628549"/>
            <a:ext cx="19411757" cy="1302868"/>
            <a:chOff x="0" y="0"/>
            <a:chExt cx="19411756" cy="1302867"/>
          </a:xfrm>
        </p:grpSpPr>
        <p:sp>
          <p:nvSpPr>
            <p:cNvPr id="2321" name="Rectangle"/>
            <p:cNvSpPr/>
            <p:nvPr/>
          </p:nvSpPr>
          <p:spPr>
            <a:xfrm>
              <a:off x="0" y="0"/>
              <a:ext cx="19411757" cy="1302868"/>
            </a:xfrm>
            <a:prstGeom prst="rect">
              <a:avLst/>
            </a:prstGeom>
            <a:solidFill>
              <a:schemeClr val="accent1">
                <a:satOff val="-3355"/>
                <a:lumOff val="26614"/>
              </a:schemeClr>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322" name="A sub-network: 80 routers with thousands of lines of configurations"/>
            <p:cNvSpPr txBox="1"/>
            <p:nvPr/>
          </p:nvSpPr>
          <p:spPr>
            <a:xfrm>
              <a:off x="780280" y="287608"/>
              <a:ext cx="18537642" cy="7276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l">
                <a:defRPr sz="4200">
                  <a:latin typeface="Helvetica"/>
                  <a:ea typeface="Helvetica"/>
                  <a:cs typeface="Helvetica"/>
                  <a:sym typeface="Helvetica"/>
                </a:defRPr>
              </a:lvl1pPr>
            </a:lstStyle>
            <a:p>
              <a:pPr/>
              <a:r>
                <a:t>A sub-network: 80 routers with thousands of lines of configurations</a:t>
              </a:r>
            </a:p>
          </p:txBody>
        </p:sp>
      </p:grpSp>
      <p:graphicFrame>
        <p:nvGraphicFramePr>
          <p:cNvPr id="2324" name="Table"/>
          <p:cNvGraphicFramePr/>
          <p:nvPr/>
        </p:nvGraphicFramePr>
        <p:xfrm>
          <a:off x="2728378" y="4823217"/>
          <a:ext cx="19249515" cy="6139666"/>
        </p:xfrm>
        <a:graphic xmlns:a="http://schemas.openxmlformats.org/drawingml/2006/main">
          <a:graphicData uri="http://schemas.openxmlformats.org/drawingml/2006/table">
            <a:tbl>
              <a:tblPr firstCol="0" firstRow="1" lastCol="0" lastRow="0" bandCol="0" bandRow="0" rtl="0">
                <a:tableStyleId>{33BA23B1-9221-436E-865A-0063620EA4FD}</a:tableStyleId>
              </a:tblPr>
              <a:tblGrid>
                <a:gridCol w="3199635"/>
                <a:gridCol w="3191931"/>
                <a:gridCol w="4232723"/>
                <a:gridCol w="4029422"/>
                <a:gridCol w="4557701"/>
              </a:tblGrid>
              <a:tr h="1016927">
                <a:tc gridSpan="2">
                  <a:txBody>
                    <a:bodyPr/>
                    <a:lstStyle/>
                    <a:p>
                      <a:pPr defTabSz="914400">
                        <a:defRPr b="0" sz="1800">
                          <a:solidFill>
                            <a:srgbClr val="000000"/>
                          </a:solidFill>
                        </a:defRPr>
                      </a:pPr>
                      <a:r>
                        <a:rPr b="1" sz="4000">
                          <a:solidFill>
                            <a:srgbClr val="FFFFFF"/>
                          </a:solidFill>
                          <a:sym typeface="Helvetica"/>
                        </a:rPr>
                        <a:t>Network Properties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hMerge="1">
                  <a:tcPr/>
                </a:tc>
                <a:tc>
                  <a:txBody>
                    <a:bodyPr/>
                    <a:lstStyle/>
                    <a:p>
                      <a:pPr defTabSz="914400">
                        <a:defRPr b="0" sz="1800">
                          <a:solidFill>
                            <a:srgbClr val="000000"/>
                          </a:solidFill>
                        </a:defRPr>
                      </a:pPr>
                      <a:r>
                        <a:rPr b="1" sz="4000">
                          <a:solidFill>
                            <a:srgbClr val="FFFFFF"/>
                          </a:solidFill>
                          <a:sym typeface="Helvetica"/>
                        </a:rPr>
                        <a:t>Hoyan</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b="0" sz="1800">
                          <a:solidFill>
                            <a:srgbClr val="000000"/>
                          </a:solidFill>
                        </a:defRPr>
                      </a:pPr>
                      <a:r>
                        <a:rPr b="1" sz="4000">
                          <a:solidFill>
                            <a:srgbClr val="FFFFFF"/>
                          </a:solidFill>
                          <a:sym typeface="Helvetica"/>
                        </a:rPr>
                        <a:t>Minesweeper</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b="0" sz="1800">
                          <a:solidFill>
                            <a:srgbClr val="000000"/>
                          </a:solidFill>
                        </a:defRPr>
                      </a:pPr>
                      <a:r>
                        <a:rPr b="1" sz="4000">
                          <a:solidFill>
                            <a:srgbClr val="FFFFFF"/>
                          </a:solidFill>
                          <a:sym typeface="Helvetica"/>
                        </a:rPr>
                        <a:t>Batfish</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1016927">
                <a:tc rowSpan="4">
                  <a:txBody>
                    <a:bodyPr/>
                    <a:lstStyle/>
                    <a:p>
                      <a:pPr defTabSz="914400">
                        <a:defRPr sz="1800"/>
                      </a:pPr>
                      <a:r>
                        <a:rPr b="1" sz="3600">
                          <a:solidFill>
                            <a:srgbClr val="FFFFFF"/>
                          </a:solidFill>
                          <a:latin typeface="Helvetica"/>
                          <a:ea typeface="Helvetica"/>
                          <a:cs typeface="Helvetica"/>
                          <a:sym typeface="Helvetica"/>
                        </a:rPr>
                        <a:t>Reachability</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535761"/>
                    </a:solidFill>
                  </a:tcPr>
                </a:tc>
                <a:tc>
                  <a:txBody>
                    <a:bodyPr/>
                    <a:lstStyle/>
                    <a:p>
                      <a:pPr defTabSz="914400">
                        <a:defRPr sz="1800"/>
                      </a:pPr>
                      <a:r>
                        <a:rPr sz="3600">
                          <a:latin typeface="Helvetica"/>
                          <a:ea typeface="Helvetica"/>
                          <a:cs typeface="Helvetica"/>
                          <a:sym typeface="Helvetica"/>
                        </a:rPr>
                        <a:t>k=0</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D6D6D6"/>
                    </a:solidFill>
                  </a:tcPr>
                </a:tc>
                <a:tc>
                  <a:txBody>
                    <a:bodyPr/>
                    <a:lstStyle/>
                    <a:p>
                      <a:pPr defTabSz="914400">
                        <a:defRPr sz="1800"/>
                      </a:pPr>
                      <a:r>
                        <a:rPr sz="3600">
                          <a:latin typeface="Helvetica"/>
                          <a:ea typeface="Helvetica"/>
                          <a:cs typeface="Helvetica"/>
                          <a:sym typeface="Helvetica"/>
                        </a:rPr>
                        <a:t>14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3600">
                          <a:latin typeface="Helvetica"/>
                          <a:ea typeface="Helvetica"/>
                          <a:cs typeface="Helvetica"/>
                          <a:sym typeface="Helvetica"/>
                        </a:rPr>
                        <a:t>84,043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3600">
                          <a:latin typeface="Helvetica"/>
                          <a:ea typeface="Helvetica"/>
                          <a:cs typeface="Helvetica"/>
                          <a:sym typeface="Helvetica"/>
                        </a:rPr>
                        <a:t>683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1016927">
                <a:tc vMerge="1">
                  <a:tcPr/>
                </a:tc>
                <a:tc>
                  <a:txBody>
                    <a:bodyPr/>
                    <a:lstStyle/>
                    <a:p>
                      <a:pPr defTabSz="914400">
                        <a:defRPr sz="1800"/>
                      </a:pPr>
                      <a:r>
                        <a:rPr sz="3600">
                          <a:latin typeface="Helvetica"/>
                          <a:ea typeface="Helvetica"/>
                          <a:cs typeface="Helvetica"/>
                          <a:sym typeface="Helvetica"/>
                        </a:rPr>
                        <a:t>k=1</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22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 &gt;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r>
              <a:tr h="1016927">
                <a:tc vMerge="1">
                  <a:tcPr/>
                </a:tc>
                <a:tc>
                  <a:txBody>
                    <a:bodyPr/>
                    <a:lstStyle/>
                    <a:p>
                      <a:pPr defTabSz="914400">
                        <a:defRPr sz="1800"/>
                      </a:pPr>
                      <a:r>
                        <a:rPr sz="3600">
                          <a:latin typeface="Helvetica"/>
                          <a:ea typeface="Helvetica"/>
                          <a:cs typeface="Helvetica"/>
                          <a:sym typeface="Helvetica"/>
                        </a:rPr>
                        <a:t>k=2</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D6D6D6"/>
                    </a:solidFill>
                  </a:tcPr>
                </a:tc>
                <a:tc>
                  <a:txBody>
                    <a:bodyPr/>
                    <a:lstStyle/>
                    <a:p>
                      <a:pPr defTabSz="914400">
                        <a:defRPr sz="1800"/>
                      </a:pPr>
                      <a:r>
                        <a:rPr sz="3600">
                          <a:latin typeface="Helvetica"/>
                          <a:ea typeface="Helvetica"/>
                          <a:cs typeface="Helvetica"/>
                          <a:sym typeface="Helvetica"/>
                        </a:rPr>
                        <a:t>43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D6D6D6"/>
                    </a:solidFill>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r h="1016927">
                <a:tc vMerge="1">
                  <a:tcPr/>
                </a:tc>
                <a:tc>
                  <a:txBody>
                    <a:bodyPr/>
                    <a:lstStyle/>
                    <a:p>
                      <a:pPr defTabSz="914400">
                        <a:defRPr sz="1800"/>
                      </a:pPr>
                      <a:r>
                        <a:rPr sz="3600">
                          <a:latin typeface="Helvetica"/>
                          <a:ea typeface="Helvetica"/>
                          <a:cs typeface="Helvetica"/>
                          <a:sym typeface="Helvetica"/>
                        </a:rPr>
                        <a:t>k=3</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1176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FFFFFF"/>
                    </a:solidFill>
                  </a:tcPr>
                </a:tc>
              </a:tr>
              <a:tr h="1016927">
                <a:tc gridSpan="2">
                  <a:txBody>
                    <a:bodyPr/>
                    <a:lstStyle/>
                    <a:p>
                      <a:pPr defTabSz="914400">
                        <a:defRPr sz="1800"/>
                      </a:pPr>
                      <a:r>
                        <a:rPr b="1" sz="3600">
                          <a:solidFill>
                            <a:srgbClr val="FFFFFF"/>
                          </a:solidFill>
                          <a:latin typeface="Helvetica"/>
                          <a:ea typeface="Helvetica"/>
                          <a:cs typeface="Helvetica"/>
                          <a:sym typeface="Helvetica"/>
                        </a:rPr>
                        <a:t>Role Equivalence</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535761"/>
                    </a:solidFill>
                  </a:tcPr>
                </a:tc>
                <a:tc hMerge="1">
                  <a:tcPr/>
                </a:tc>
                <a:tc>
                  <a:txBody>
                    <a:bodyPr/>
                    <a:lstStyle/>
                    <a:p>
                      <a:pPr defTabSz="914400">
                        <a:defRPr sz="1800"/>
                      </a:pPr>
                      <a:r>
                        <a:rPr sz="3600"/>
                        <a:t>4 seconds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c>
                  <a:txBody>
                    <a:bodyPr/>
                    <a:lstStyle/>
                    <a:p>
                      <a:pPr defTabSz="914400">
                        <a:defRPr sz="1800"/>
                      </a:pPr>
                      <a:r>
                        <a:rPr sz="3600">
                          <a:latin typeface="Helvetica"/>
                          <a:ea typeface="Helvetica"/>
                          <a:cs typeface="Helvetica"/>
                          <a:sym typeface="Helvetica"/>
                        </a:rPr>
                        <a:t>&gt; 24 hours</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solidFill>
                      <a:srgbClr val="D6D6D6"/>
                    </a:solidFill>
                  </a:tcPr>
                </a:tc>
                <a:tc>
                  <a:txBody>
                    <a:bodyPr/>
                    <a:lstStyle/>
                    <a:p>
                      <a:pPr defTabSz="914400">
                        <a:defRPr sz="1800"/>
                      </a:pPr>
                      <a:r>
                        <a:rPr sz="3600"/>
                        <a:t>-</a:t>
                      </a:r>
                    </a:p>
                  </a:txBody>
                  <a:tcPr marL="50800" marR="50800" marT="50800" marB="50800" anchor="ctr" anchorCtr="0" horzOverflow="overflow">
                    <a:lnL w="38100">
                      <a:solidFill>
                        <a:srgbClr val="000000"/>
                      </a:solidFill>
                      <a:miter lim="400000"/>
                    </a:lnL>
                    <a:lnR w="38100">
                      <a:solidFill>
                        <a:srgbClr val="000000"/>
                      </a:solidFill>
                      <a:miter lim="400000"/>
                    </a:lnR>
                    <a:lnT w="38100">
                      <a:solidFill>
                        <a:srgbClr val="000000"/>
                      </a:solidFill>
                      <a:miter lim="400000"/>
                    </a:lnT>
                    <a:lnB w="38100">
                      <a:solidFill>
                        <a:srgbClr val="000000"/>
                      </a:solidFill>
                      <a:miter lim="400000"/>
                    </a:lnB>
                  </a:tcPr>
                </a:tc>
              </a:tr>
            </a:tbl>
          </a:graphicData>
        </a:graphic>
      </p:graphicFrame>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iterate type="el" backwards="0">
                                    <p:tmAbs val="0"/>
                                  </p:iterate>
                                  <p:childTnLst>
                                    <p:set>
                                      <p:cBhvr>
                                        <p:cTn id="6" fill="hold"/>
                                        <p:tgtEl>
                                          <p:spTgt spid="2320"/>
                                        </p:tgtEl>
                                        <p:attrNameLst>
                                          <p:attrName>style.visibility</p:attrName>
                                        </p:attrNameLst>
                                      </p:cBhvr>
                                      <p:to>
                                        <p:strVal val="visible"/>
                                      </p:to>
                                    </p:set>
                                    <p:animEffect filter="wipe(left)" transition="in">
                                      <p:cBhvr>
                                        <p:cTn id="7" dur="1000"/>
                                        <p:tgtEl>
                                          <p:spTgt spid="2320"/>
                                        </p:tgtEl>
                                      </p:cBhvr>
                                    </p:animEffect>
                                  </p:childTnLst>
                                </p:cTn>
                              </p:par>
                            </p:childTnLst>
                          </p:cTn>
                        </p:par>
                        <p:par>
                          <p:cTn id="8" fill="hold">
                            <p:stCondLst>
                              <p:cond delay="1000"/>
                            </p:stCondLst>
                            <p:childTnLst>
                              <p:par>
                                <p:cTn id="9" presetClass="entr" nodeType="afterEffect" presetSubtype="8" presetID="22" grpId="2" fill="hold">
                                  <p:stCondLst>
                                    <p:cond delay="0"/>
                                  </p:stCondLst>
                                  <p:iterate type="el" backwards="0">
                                    <p:tmAbs val="0"/>
                                  </p:iterate>
                                  <p:childTnLst>
                                    <p:set>
                                      <p:cBhvr>
                                        <p:cTn id="10" fill="hold"/>
                                        <p:tgtEl>
                                          <p:spTgt spid="2323"/>
                                        </p:tgtEl>
                                        <p:attrNameLst>
                                          <p:attrName>style.visibility</p:attrName>
                                        </p:attrNameLst>
                                      </p:cBhvr>
                                      <p:to>
                                        <p:strVal val="visible"/>
                                      </p:to>
                                    </p:set>
                                    <p:animEffect filter="wipe(left)" transition="in">
                                      <p:cBhvr>
                                        <p:cTn id="11" dur="1000"/>
                                        <p:tgtEl>
                                          <p:spTgt spid="2323"/>
                                        </p:tgtEl>
                                      </p:cBhvr>
                                    </p:animEffect>
                                  </p:childTnLst>
                                </p:cTn>
                              </p:par>
                            </p:childTnLst>
                          </p:cTn>
                        </p:par>
                        <p:par>
                          <p:cTn id="12" fill="hold">
                            <p:stCondLst>
                              <p:cond delay="2000"/>
                            </p:stCondLst>
                            <p:childTnLst>
                              <p:par>
                                <p:cTn id="13" presetClass="entr" nodeType="afterEffect" presetSubtype="8" presetID="22" grpId="3" fill="hold">
                                  <p:stCondLst>
                                    <p:cond delay="0"/>
                                  </p:stCondLst>
                                  <p:iterate type="el" backwards="0">
                                    <p:tmAbs val="0"/>
                                  </p:iterate>
                                  <p:childTnLst>
                                    <p:set>
                                      <p:cBhvr>
                                        <p:cTn id="14" fill="hold"/>
                                        <p:tgtEl>
                                          <p:spTgt spid="2324"/>
                                        </p:tgtEl>
                                        <p:attrNameLst>
                                          <p:attrName>style.visibility</p:attrName>
                                        </p:attrNameLst>
                                      </p:cBhvr>
                                      <p:to>
                                        <p:strVal val="visible"/>
                                      </p:to>
                                    </p:set>
                                    <p:animEffect filter="wipe(left)" transition="in">
                                      <p:cBhvr>
                                        <p:cTn id="15" dur="1000"/>
                                        <p:tgtEl>
                                          <p:spTgt spid="2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23" grpId="2"/>
      <p:bldP build="whole" bldLvl="1" animBg="1" rev="0" advAuto="0" spid="2320" grpId="1"/>
      <p:bldP build="whole" bldLvl="1" animBg="1" rev="0" advAuto="0" spid="2324" grpId="3"/>
    </p:bldLst>
  </p:timing>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8" name="Rectangle"/>
          <p:cNvSpPr/>
          <p:nvPr/>
        </p:nvSpPr>
        <p:spPr>
          <a:xfrm>
            <a:off x="7823936" y="3706709"/>
            <a:ext cx="15371377" cy="6295992"/>
          </a:xfrm>
          <a:prstGeom prst="rect">
            <a:avLst/>
          </a:prstGeom>
          <a:ln w="88900">
            <a:solidFill>
              <a:srgbClr val="D81E00"/>
            </a:solidFill>
            <a:custDash>
              <a:ds d="200000" sp="200000"/>
            </a:custDash>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AB1500"/>
                </a:solidFill>
              </a:defRPr>
            </a:pPr>
          </a:p>
        </p:txBody>
      </p:sp>
      <p:sp>
        <p:nvSpPr>
          <p:cNvPr id="2329" name="Rectangle"/>
          <p:cNvSpPr/>
          <p:nvPr/>
        </p:nvSpPr>
        <p:spPr>
          <a:xfrm>
            <a:off x="8124687" y="7216760"/>
            <a:ext cx="14769876" cy="2396822"/>
          </a:xfrm>
          <a:prstGeom prst="rect">
            <a:avLst/>
          </a:prstGeom>
          <a:solidFill>
            <a:srgbClr val="92DFFF"/>
          </a:solid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grpSp>
        <p:nvGrpSpPr>
          <p:cNvPr id="2332" name="Group"/>
          <p:cNvGrpSpPr/>
          <p:nvPr/>
        </p:nvGrpSpPr>
        <p:grpSpPr>
          <a:xfrm>
            <a:off x="8137387" y="4168386"/>
            <a:ext cx="14769876" cy="2848854"/>
            <a:chOff x="0" y="0"/>
            <a:chExt cx="14769875" cy="2848852"/>
          </a:xfrm>
        </p:grpSpPr>
        <p:sp>
          <p:nvSpPr>
            <p:cNvPr id="2330" name="Rectangle"/>
            <p:cNvSpPr/>
            <p:nvPr/>
          </p:nvSpPr>
          <p:spPr>
            <a:xfrm>
              <a:off x="0" y="0"/>
              <a:ext cx="14769876" cy="2848853"/>
            </a:xfrm>
            <a:prstGeom prst="rect">
              <a:avLst/>
            </a:prstGeom>
            <a:solidFill>
              <a:srgbClr val="D6D6D6"/>
            </a:soli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a:defRPr sz="3200">
                  <a:solidFill>
                    <a:srgbClr val="FFFFFF"/>
                  </a:solidFill>
                </a:defRPr>
              </a:pPr>
            </a:p>
          </p:txBody>
        </p:sp>
        <p:sp>
          <p:nvSpPr>
            <p:cNvPr id="2331" name="Model Tuner"/>
            <p:cNvSpPr txBox="1"/>
            <p:nvPr/>
          </p:nvSpPr>
          <p:spPr>
            <a:xfrm>
              <a:off x="240428" y="1833073"/>
              <a:ext cx="3440974" cy="8524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200">
                  <a:solidFill>
                    <a:schemeClr val="accent1"/>
                  </a:solidFill>
                  <a:latin typeface="Helvetica"/>
                  <a:ea typeface="Helvetica"/>
                  <a:cs typeface="Helvetica"/>
                  <a:sym typeface="Helvetica"/>
                </a:defRPr>
              </a:lvl1pPr>
            </a:lstStyle>
            <a:p>
              <a:pPr/>
              <a:r>
                <a:t>Model Tuner</a:t>
              </a:r>
            </a:p>
          </p:txBody>
        </p:sp>
      </p:grpSp>
      <p:sp>
        <p:nvSpPr>
          <p:cNvPr id="2333" name="Line"/>
          <p:cNvSpPr/>
          <p:nvPr/>
        </p:nvSpPr>
        <p:spPr>
          <a:xfrm flipH="1">
            <a:off x="14367068" y="881600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334" name="Line"/>
          <p:cNvSpPr/>
          <p:nvPr/>
        </p:nvSpPr>
        <p:spPr>
          <a:xfrm>
            <a:off x="13579668" y="5177408"/>
            <a:ext cx="1831412" cy="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335"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336" name="Verification"/>
          <p:cNvSpPr/>
          <p:nvPr/>
        </p:nvSpPr>
        <p:spPr>
          <a:xfrm>
            <a:off x="8722665" y="8232989"/>
            <a:ext cx="5606771"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Verification</a:t>
            </a:r>
          </a:p>
        </p:txBody>
      </p:sp>
      <p:sp>
        <p:nvSpPr>
          <p:cNvPr id="2337" name="Target Network Model"/>
          <p:cNvSpPr/>
          <p:nvPr/>
        </p:nvSpPr>
        <p:spPr>
          <a:xfrm>
            <a:off x="15432844" y="8234771"/>
            <a:ext cx="5863433" cy="1079501"/>
          </a:xfrm>
          <a:prstGeom prst="rect">
            <a:avLst/>
          </a:prstGeom>
          <a:solidFill>
            <a:srgbClr val="FFFDA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Target Network Model</a:t>
            </a:r>
          </a:p>
        </p:txBody>
      </p:sp>
      <p:sp>
        <p:nvSpPr>
          <p:cNvPr id="2338" name="Line"/>
          <p:cNvSpPr/>
          <p:nvPr/>
        </p:nvSpPr>
        <p:spPr>
          <a:xfrm flipV="1">
            <a:off x="18188597" y="5682748"/>
            <a:ext cx="1" cy="85249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339" name="Line"/>
          <p:cNvSpPr/>
          <p:nvPr/>
        </p:nvSpPr>
        <p:spPr>
          <a:xfrm>
            <a:off x="18175898" y="7383278"/>
            <a:ext cx="1" cy="825501"/>
          </a:xfrm>
          <a:prstGeom prst="line">
            <a:avLst/>
          </a:prstGeom>
          <a:ln w="50800">
            <a:solidFill>
              <a:srgbClr val="000000"/>
            </a:solidFill>
            <a:miter lim="400000"/>
            <a:tailEnd type="triangle"/>
          </a:ln>
        </p:spPr>
        <p:txBody>
          <a:bodyPr lIns="50800" tIns="50800" rIns="50800" bIns="50800" anchor="ctr"/>
          <a:lstStyle/>
          <a:p>
            <a:pPr>
              <a:defRPr sz="3200"/>
            </a:pPr>
          </a:p>
        </p:txBody>
      </p:sp>
      <p:pic>
        <p:nvPicPr>
          <p:cNvPr id="2340" name="Picture1.pdf" descr="Picture1.pdf"/>
          <p:cNvPicPr>
            <a:picLocks noChangeAspect="1"/>
          </p:cNvPicPr>
          <p:nvPr/>
        </p:nvPicPr>
        <p:blipFill>
          <a:blip r:embed="rId4">
            <a:extLst/>
          </a:blip>
          <a:stretch>
            <a:fillRect/>
          </a:stretch>
        </p:blipFill>
        <p:spPr>
          <a:xfrm>
            <a:off x="1682433" y="4135946"/>
            <a:ext cx="5329221" cy="1758644"/>
          </a:xfrm>
          <a:prstGeom prst="rect">
            <a:avLst/>
          </a:prstGeom>
          <a:ln w="12700">
            <a:miter lim="400000"/>
          </a:ln>
        </p:spPr>
      </p:pic>
      <p:sp>
        <p:nvSpPr>
          <p:cNvPr id="2341" name="Line"/>
          <p:cNvSpPr/>
          <p:nvPr/>
        </p:nvSpPr>
        <p:spPr>
          <a:xfrm>
            <a:off x="6978093" y="5093818"/>
            <a:ext cx="183141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342" name="Line"/>
          <p:cNvSpPr/>
          <p:nvPr/>
        </p:nvSpPr>
        <p:spPr>
          <a:xfrm>
            <a:off x="2994575" y="8539657"/>
            <a:ext cx="5662529"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343" name="Line"/>
          <p:cNvSpPr/>
          <p:nvPr/>
        </p:nvSpPr>
        <p:spPr>
          <a:xfrm flipH="1">
            <a:off x="2984354" y="8916489"/>
            <a:ext cx="5657571" cy="1"/>
          </a:xfrm>
          <a:prstGeom prst="line">
            <a:avLst/>
          </a:prstGeom>
          <a:ln w="50800">
            <a:solidFill>
              <a:srgbClr val="000000"/>
            </a:solidFill>
            <a:miter lim="400000"/>
            <a:tailEnd type="triangle"/>
          </a:ln>
        </p:spPr>
        <p:txBody>
          <a:bodyPr lIns="50800" tIns="50800" rIns="50800" bIns="50800" anchor="ctr"/>
          <a:lstStyle/>
          <a:p>
            <a:pPr>
              <a:defRPr sz="3200"/>
            </a:pPr>
          </a:p>
        </p:txBody>
      </p:sp>
      <p:sp>
        <p:nvSpPr>
          <p:cNvPr id="2344" name="Result"/>
          <p:cNvSpPr txBox="1"/>
          <p:nvPr/>
        </p:nvSpPr>
        <p:spPr>
          <a:xfrm>
            <a:off x="5014830" y="8919391"/>
            <a:ext cx="159662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Result</a:t>
            </a:r>
          </a:p>
        </p:txBody>
      </p:sp>
      <p:sp>
        <p:nvSpPr>
          <p:cNvPr id="2345" name="Verification Query"/>
          <p:cNvSpPr txBox="1"/>
          <p:nvPr/>
        </p:nvSpPr>
        <p:spPr>
          <a:xfrm>
            <a:off x="3189192" y="7742844"/>
            <a:ext cx="4333495"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Verification Query</a:t>
            </a:r>
          </a:p>
        </p:txBody>
      </p:sp>
      <p:sp>
        <p:nvSpPr>
          <p:cNvPr id="2346" name="WAN"/>
          <p:cNvSpPr txBox="1"/>
          <p:nvPr/>
        </p:nvSpPr>
        <p:spPr>
          <a:xfrm>
            <a:off x="4118004" y="5765477"/>
            <a:ext cx="1309650"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WAN</a:t>
            </a:r>
          </a:p>
        </p:txBody>
      </p:sp>
      <p:sp>
        <p:nvSpPr>
          <p:cNvPr id="2347" name="Hoyan"/>
          <p:cNvSpPr txBox="1"/>
          <p:nvPr/>
        </p:nvSpPr>
        <p:spPr>
          <a:xfrm>
            <a:off x="14115749" y="2703980"/>
            <a:ext cx="1977331"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800">
                <a:latin typeface="Helvetica"/>
                <a:ea typeface="Helvetica"/>
                <a:cs typeface="Helvetica"/>
                <a:sym typeface="Helvetica"/>
              </a:defRPr>
            </a:lvl1pPr>
          </a:lstStyle>
          <a:p>
            <a:pPr/>
            <a:r>
              <a:t>Hoyan</a:t>
            </a:r>
          </a:p>
        </p:txBody>
      </p:sp>
      <p:sp>
        <p:nvSpPr>
          <p:cNvPr id="2348" name="Behavior Model Validator"/>
          <p:cNvSpPr/>
          <p:nvPr/>
        </p:nvSpPr>
        <p:spPr>
          <a:xfrm>
            <a:off x="15436012" y="4565148"/>
            <a:ext cx="5867401" cy="1079501"/>
          </a:xfrm>
          <a:prstGeom prst="rect">
            <a:avLst/>
          </a:prstGeom>
          <a:solidFill>
            <a:srgbClr val="FFAA79"/>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3900"/>
            </a:lvl1pPr>
          </a:lstStyle>
          <a:p>
            <a:pPr/>
            <a:r>
              <a:t>Behavior Model Validator</a:t>
            </a:r>
          </a:p>
        </p:txBody>
      </p:sp>
      <p:sp>
        <p:nvSpPr>
          <p:cNvPr id="2349" name="Operator"/>
          <p:cNvSpPr txBox="1"/>
          <p:nvPr/>
        </p:nvSpPr>
        <p:spPr>
          <a:xfrm>
            <a:off x="1163287" y="9582470"/>
            <a:ext cx="2248434" cy="736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Operator</a:t>
            </a:r>
          </a:p>
        </p:txBody>
      </p:sp>
      <p:pic>
        <p:nvPicPr>
          <p:cNvPr id="2350" name="huoyan.png" descr="huoyan.png"/>
          <p:cNvPicPr>
            <a:picLocks noChangeAspect="1"/>
          </p:cNvPicPr>
          <p:nvPr/>
        </p:nvPicPr>
        <p:blipFill>
          <a:blip r:embed="rId5">
            <a:extLst/>
          </a:blip>
          <a:stretch>
            <a:fillRect/>
          </a:stretch>
        </p:blipFill>
        <p:spPr>
          <a:xfrm>
            <a:off x="1007094" y="958771"/>
            <a:ext cx="904575" cy="1367611"/>
          </a:xfrm>
          <a:prstGeom prst="rect">
            <a:avLst/>
          </a:prstGeom>
          <a:ln w="12700">
            <a:miter lim="400000"/>
          </a:ln>
        </p:spPr>
      </p:pic>
      <p:sp>
        <p:nvSpPr>
          <p:cNvPr id="2351" name="Hoyan"/>
          <p:cNvSpPr txBox="1"/>
          <p:nvPr/>
        </p:nvSpPr>
        <p:spPr>
          <a:xfrm>
            <a:off x="2117586" y="1147276"/>
            <a:ext cx="2439123"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a:t>
            </a:r>
          </a:p>
        </p:txBody>
      </p:sp>
      <p:sp>
        <p:nvSpPr>
          <p:cNvPr id="2352" name="Online Configurations"/>
          <p:cNvSpPr/>
          <p:nvPr/>
        </p:nvSpPr>
        <p:spPr>
          <a:xfrm>
            <a:off x="8836965" y="4562971"/>
            <a:ext cx="5600701" cy="1079501"/>
          </a:xfrm>
          <a:prstGeom prst="rect">
            <a:avLst/>
          </a:prstGeom>
          <a:solidFill>
            <a:srgbClr val="C8BFFF"/>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200"/>
            </a:lvl1pPr>
          </a:lstStyle>
          <a:p>
            <a:pPr/>
            <a:r>
              <a:t>Online Configurations</a:t>
            </a:r>
          </a:p>
        </p:txBody>
      </p:sp>
      <p:sp>
        <p:nvSpPr>
          <p:cNvPr id="2353" name="Behavior Models"/>
          <p:cNvSpPr/>
          <p:nvPr/>
        </p:nvSpPr>
        <p:spPr>
          <a:xfrm>
            <a:off x="15436012" y="6456548"/>
            <a:ext cx="5869797" cy="1080321"/>
          </a:xfrm>
          <a:prstGeom prst="rect">
            <a:avLst/>
          </a:prstGeom>
          <a:solidFill>
            <a:srgbClr val="A6FCD6"/>
          </a:solidFill>
          <a:ln w="508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000"/>
            </a:lvl1pPr>
          </a:lstStyle>
          <a:p>
            <a:pPr/>
            <a:r>
              <a:t>Behavior Models</a:t>
            </a:r>
          </a:p>
        </p:txBody>
      </p:sp>
      <p:pic>
        <p:nvPicPr>
          <p:cNvPr id="2354" name="operator.png" descr="operator.png"/>
          <p:cNvPicPr>
            <a:picLocks noChangeAspect="1"/>
          </p:cNvPicPr>
          <p:nvPr/>
        </p:nvPicPr>
        <p:blipFill>
          <a:blip r:embed="rId6">
            <a:extLst/>
          </a:blip>
          <a:stretch>
            <a:fillRect/>
          </a:stretch>
        </p:blipFill>
        <p:spPr>
          <a:xfrm>
            <a:off x="1437864" y="7821268"/>
            <a:ext cx="1699280" cy="1758643"/>
          </a:xfrm>
          <a:prstGeom prst="rect">
            <a:avLst/>
          </a:prstGeom>
          <a:ln w="12700">
            <a:miter lim="400000"/>
          </a:ln>
        </p:spPr>
      </p:pic>
      <p:sp>
        <p:nvSpPr>
          <p:cNvPr id="2362" name="Connection Line"/>
          <p:cNvSpPr/>
          <p:nvPr/>
        </p:nvSpPr>
        <p:spPr>
          <a:xfrm>
            <a:off x="11949640" y="5667871"/>
            <a:ext cx="3415430" cy="2542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167" y="17998"/>
                  <a:pt x="4967" y="10798"/>
                  <a:pt x="0" y="0"/>
                </a:cubicBezTo>
              </a:path>
            </a:pathLst>
          </a:custGeom>
          <a:ln w="63500">
            <a:solidFill>
              <a:srgbClr val="000000"/>
            </a:solidFill>
            <a:miter lim="400000"/>
            <a:headEnd type="triangle"/>
          </a:ln>
        </p:spPr>
        <p:txBody>
          <a:bodyPr/>
          <a:lstStyle/>
          <a:p>
            <a:pPr/>
          </a:p>
        </p:txBody>
      </p:sp>
      <p:sp>
        <p:nvSpPr>
          <p:cNvPr id="2356" name="Scalable Verifier"/>
          <p:cNvSpPr txBox="1"/>
          <p:nvPr/>
        </p:nvSpPr>
        <p:spPr>
          <a:xfrm>
            <a:off x="7887270" y="7198869"/>
            <a:ext cx="4949033" cy="8524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200">
                <a:solidFill>
                  <a:srgbClr val="424242"/>
                </a:solidFill>
                <a:latin typeface="Helvetica"/>
                <a:ea typeface="Helvetica"/>
                <a:cs typeface="Helvetica"/>
                <a:sym typeface="Helvetica"/>
              </a:defRPr>
            </a:lvl1pPr>
          </a:lstStyle>
          <a:p>
            <a:pPr/>
            <a:r>
              <a:t>Scalable Verifier</a:t>
            </a:r>
          </a:p>
        </p:txBody>
      </p:sp>
      <p:sp>
        <p:nvSpPr>
          <p:cNvPr id="2363" name="Connection Line"/>
          <p:cNvSpPr/>
          <p:nvPr/>
        </p:nvSpPr>
        <p:spPr>
          <a:xfrm>
            <a:off x="21327577" y="5214891"/>
            <a:ext cx="539192" cy="1711458"/>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23" y="0"/>
                </a:moveTo>
                <a:cubicBezTo>
                  <a:pt x="21600" y="7204"/>
                  <a:pt x="21592" y="14404"/>
                  <a:pt x="0" y="21600"/>
                </a:cubicBezTo>
              </a:path>
            </a:pathLst>
          </a:custGeom>
          <a:ln w="63500">
            <a:solidFill>
              <a:srgbClr val="000000"/>
            </a:solidFill>
            <a:miter lim="400000"/>
            <a:tailEnd type="triangle"/>
          </a:ln>
        </p:spPr>
        <p:txBody>
          <a:bodyPr/>
          <a:lstStyle/>
          <a:p>
            <a:pPr/>
          </a:p>
        </p:txBody>
      </p:sp>
      <p:sp>
        <p:nvSpPr>
          <p:cNvPr id="2358" name="Patch"/>
          <p:cNvSpPr txBox="1"/>
          <p:nvPr/>
        </p:nvSpPr>
        <p:spPr>
          <a:xfrm>
            <a:off x="21321977" y="5651793"/>
            <a:ext cx="1478205" cy="736601"/>
          </a:xfrm>
          <a:prstGeom prst="rect">
            <a:avLst/>
          </a:prstGeom>
          <a:solidFill>
            <a:srgbClr val="D6D6D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Patch</a:t>
            </a:r>
          </a:p>
        </p:txBody>
      </p:sp>
      <p:sp>
        <p:nvSpPr>
          <p:cNvPr id="2359" name="Innovation 2: Model Tuner…"/>
          <p:cNvSpPr/>
          <p:nvPr/>
        </p:nvSpPr>
        <p:spPr>
          <a:xfrm>
            <a:off x="6877475" y="1038280"/>
            <a:ext cx="6749654" cy="3092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7" y="0"/>
                </a:moveTo>
                <a:cubicBezTo>
                  <a:pt x="200" y="0"/>
                  <a:pt x="0" y="437"/>
                  <a:pt x="0" y="976"/>
                </a:cubicBezTo>
                <a:lnTo>
                  <a:pt x="0" y="14446"/>
                </a:lnTo>
                <a:cubicBezTo>
                  <a:pt x="0" y="14985"/>
                  <a:pt x="200" y="15422"/>
                  <a:pt x="447" y="15422"/>
                </a:cubicBezTo>
                <a:lnTo>
                  <a:pt x="8573" y="15422"/>
                </a:lnTo>
                <a:lnTo>
                  <a:pt x="9148" y="21600"/>
                </a:lnTo>
                <a:lnTo>
                  <a:pt x="9724" y="15422"/>
                </a:lnTo>
                <a:lnTo>
                  <a:pt x="21153" y="15422"/>
                </a:lnTo>
                <a:cubicBezTo>
                  <a:pt x="21400" y="15422"/>
                  <a:pt x="21600" y="14985"/>
                  <a:pt x="21600" y="14446"/>
                </a:cubicBezTo>
                <a:lnTo>
                  <a:pt x="21600" y="976"/>
                </a:lnTo>
                <a:cubicBezTo>
                  <a:pt x="21600" y="437"/>
                  <a:pt x="21400" y="0"/>
                  <a:pt x="21153" y="0"/>
                </a:cubicBezTo>
                <a:lnTo>
                  <a:pt x="447"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2: Model Tuner</a:t>
            </a:r>
          </a:p>
          <a:p>
            <a:pPr>
              <a:defRPr sz="1600"/>
            </a:pPr>
          </a:p>
          <a:p>
            <a:pPr>
              <a:defRPr sz="3200"/>
            </a:pPr>
            <a:r>
              <a:t>A systematic way to tune the accuracy of network model</a:t>
            </a:r>
          </a:p>
        </p:txBody>
      </p:sp>
      <p:sp>
        <p:nvSpPr>
          <p:cNvPr id="2360" name="Innovation 1: Scalable Verifier…"/>
          <p:cNvSpPr/>
          <p:nvPr/>
        </p:nvSpPr>
        <p:spPr>
          <a:xfrm>
            <a:off x="14896607" y="9586048"/>
            <a:ext cx="7856538" cy="3073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14" y="0"/>
                </a:moveTo>
                <a:lnTo>
                  <a:pt x="12020" y="6081"/>
                </a:lnTo>
                <a:lnTo>
                  <a:pt x="384" y="6081"/>
                </a:lnTo>
                <a:cubicBezTo>
                  <a:pt x="172" y="6081"/>
                  <a:pt x="0" y="6520"/>
                  <a:pt x="0" y="7062"/>
                </a:cubicBezTo>
                <a:lnTo>
                  <a:pt x="0" y="20618"/>
                </a:lnTo>
                <a:cubicBezTo>
                  <a:pt x="0" y="21160"/>
                  <a:pt x="172" y="21600"/>
                  <a:pt x="384" y="21600"/>
                </a:cubicBezTo>
                <a:lnTo>
                  <a:pt x="21216" y="21600"/>
                </a:lnTo>
                <a:cubicBezTo>
                  <a:pt x="21428" y="21600"/>
                  <a:pt x="21600" y="21160"/>
                  <a:pt x="21600" y="20618"/>
                </a:cubicBezTo>
                <a:lnTo>
                  <a:pt x="21600" y="7062"/>
                </a:lnTo>
                <a:cubicBezTo>
                  <a:pt x="21600" y="6520"/>
                  <a:pt x="21428" y="6081"/>
                  <a:pt x="21216" y="6081"/>
                </a:cubicBezTo>
                <a:lnTo>
                  <a:pt x="13008" y="6081"/>
                </a:lnTo>
                <a:lnTo>
                  <a:pt x="12514" y="0"/>
                </a:lnTo>
                <a:close/>
              </a:path>
            </a:pathLst>
          </a:custGeom>
          <a:solidFill>
            <a:schemeClr val="accent4">
              <a:hueOff val="384618"/>
              <a:satOff val="3869"/>
              <a:lumOff val="5802"/>
            </a:schemeClr>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b="1" sz="3600">
                <a:latin typeface="Helvetica"/>
                <a:ea typeface="Helvetica"/>
                <a:cs typeface="Helvetica"/>
                <a:sym typeface="Helvetica"/>
              </a:defRPr>
            </a:pPr>
            <a:r>
              <a:t>Innovation 1: Scalable Verifier</a:t>
            </a:r>
          </a:p>
          <a:p>
            <a:pPr>
              <a:defRPr sz="1600"/>
            </a:pPr>
          </a:p>
          <a:p>
            <a:pPr>
              <a:defRPr sz="3200"/>
            </a:pPr>
            <a:r>
              <a:t>A set of scalable algorithms to reason about properties of interest</a:t>
            </a:r>
          </a:p>
        </p:txBody>
      </p:sp>
      <p:pic>
        <p:nvPicPr>
          <p:cNvPr id="2361" name="toppng.com-image-result-for-hand-drawing-a-circle-hand-drawn-circle-814x379.png" descr="toppng.com-image-result-for-hand-drawing-a-circle-hand-drawn-circle-814x379.png"/>
          <p:cNvPicPr>
            <a:picLocks noChangeAspect="1"/>
          </p:cNvPicPr>
          <p:nvPr/>
        </p:nvPicPr>
        <p:blipFill>
          <a:blip r:embed="rId7">
            <a:extLst/>
          </a:blip>
          <a:stretch>
            <a:fillRect/>
          </a:stretch>
        </p:blipFill>
        <p:spPr>
          <a:xfrm>
            <a:off x="5902474" y="-66136"/>
            <a:ext cx="8699656" cy="4052893"/>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361"/>
                                        </p:tgtEl>
                                        <p:attrNameLst>
                                          <p:attrName>style.visibility</p:attrName>
                                        </p:attrNameLst>
                                      </p:cBhvr>
                                      <p:to>
                                        <p:strVal val="visible"/>
                                      </p:to>
                                    </p:set>
                                    <p:animEffect filter="fade" transition="in">
                                      <p:cBhvr>
                                        <p:cTn id="7" dur="1000"/>
                                        <p:tgtEl>
                                          <p:spTgt spid="23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61" grpId="1"/>
    </p:bldLst>
  </p:timing>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67"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368"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sp>
        <p:nvSpPr>
          <p:cNvPr id="2369"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sp>
        <p:nvSpPr>
          <p:cNvPr id="2370"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4"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375"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376"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grpSp>
        <p:nvGrpSpPr>
          <p:cNvPr id="2379" name="Group"/>
          <p:cNvGrpSpPr/>
          <p:nvPr/>
        </p:nvGrpSpPr>
        <p:grpSpPr>
          <a:xfrm>
            <a:off x="1203288" y="4132534"/>
            <a:ext cx="21977424" cy="1892301"/>
            <a:chOff x="0" y="0"/>
            <a:chExt cx="21977422" cy="1892300"/>
          </a:xfrm>
        </p:grpSpPr>
        <p:sp>
          <p:nvSpPr>
            <p:cNvPr id="2377" name="Rectangle"/>
            <p:cNvSpPr/>
            <p:nvPr/>
          </p:nvSpPr>
          <p:spPr>
            <a:xfrm>
              <a:off x="0" y="0"/>
              <a:ext cx="21977423" cy="1892300"/>
            </a:xfrm>
            <a:prstGeom prst="rect">
              <a:avLst/>
            </a:prstGeom>
            <a:solidFill>
              <a:srgbClr val="FFACA9"/>
            </a:solidFill>
            <a:ln w="12700" cap="flat">
              <a:noFill/>
              <a:miter lim="400000"/>
            </a:ln>
            <a:effectLst/>
          </p:spPr>
          <p:txBody>
            <a:bodyPr wrap="square" lIns="50800" tIns="50800" rIns="50800" bIns="50800" numCol="1" anchor="ctr">
              <a:noAutofit/>
            </a:bodyPr>
            <a:lstStyle/>
            <a:p>
              <a:pPr>
                <a:defRPr sz="3200">
                  <a:solidFill>
                    <a:srgbClr val="FFFFFF"/>
                  </a:solidFill>
                </a:defRPr>
              </a:pPr>
            </a:p>
          </p:txBody>
        </p:sp>
        <p:sp>
          <p:nvSpPr>
            <p:cNvPr id="2378" name="Strawman solution:…"/>
            <p:cNvSpPr txBox="1"/>
            <p:nvPr/>
          </p:nvSpPr>
          <p:spPr>
            <a:xfrm>
              <a:off x="598577" y="127000"/>
              <a:ext cx="20780268" cy="162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Strawman solution:</a:t>
              </a:r>
            </a:p>
            <a:p>
              <a:pPr marL="457200" indent="-457200" algn="l">
                <a:lnSpc>
                  <a:spcPct val="120000"/>
                </a:lnSpc>
                <a:buSzPct val="100000"/>
                <a:buChar char="•"/>
                <a:defRPr sz="4000"/>
              </a:pPr>
              <a:r>
                <a:t>Localizing vendor-specific behaviors by comparing real and simulated RIBs</a:t>
              </a:r>
            </a:p>
          </p:txBody>
        </p:sp>
      </p:grpSp>
      <p:sp>
        <p:nvSpPr>
          <p:cNvPr id="2380"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grpSp>
        <p:nvGrpSpPr>
          <p:cNvPr id="2388" name="Group"/>
          <p:cNvGrpSpPr/>
          <p:nvPr/>
        </p:nvGrpSpPr>
        <p:grpSpPr>
          <a:xfrm>
            <a:off x="2745954" y="6794500"/>
            <a:ext cx="18895359" cy="5613400"/>
            <a:chOff x="0" y="0"/>
            <a:chExt cx="18895358" cy="5613400"/>
          </a:xfrm>
        </p:grpSpPr>
        <p:sp>
          <p:nvSpPr>
            <p:cNvPr id="2381" name="Real-world routing tables"/>
            <p:cNvSpPr txBox="1"/>
            <p:nvPr/>
          </p:nvSpPr>
          <p:spPr>
            <a:xfrm>
              <a:off x="-1" y="647699"/>
              <a:ext cx="7195186"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Real-world routing tables</a:t>
              </a:r>
            </a:p>
          </p:txBody>
        </p:sp>
        <p:sp>
          <p:nvSpPr>
            <p:cNvPr id="2382" name="Simulated routing tables"/>
            <p:cNvSpPr txBox="1"/>
            <p:nvPr/>
          </p:nvSpPr>
          <p:spPr>
            <a:xfrm>
              <a:off x="105727" y="3914507"/>
              <a:ext cx="698373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Simulated routing tables</a:t>
              </a:r>
            </a:p>
          </p:txBody>
        </p:sp>
        <p:pic>
          <p:nvPicPr>
            <p:cNvPr id="2383" name="rib-diff-1.pdf" descr="rib-diff-1.pdf"/>
            <p:cNvPicPr>
              <a:picLocks noChangeAspect="1"/>
            </p:cNvPicPr>
            <p:nvPr/>
          </p:nvPicPr>
          <p:blipFill>
            <a:blip r:embed="rId4">
              <a:extLst/>
            </a:blip>
            <a:stretch>
              <a:fillRect/>
            </a:stretch>
          </p:blipFill>
          <p:spPr>
            <a:xfrm>
              <a:off x="7464845" y="0"/>
              <a:ext cx="11430514" cy="5613400"/>
            </a:xfrm>
            <a:prstGeom prst="rect">
              <a:avLst/>
            </a:prstGeom>
            <a:ln w="12700" cap="flat">
              <a:noFill/>
              <a:miter lim="400000"/>
            </a:ln>
            <a:effectLst/>
          </p:spPr>
        </p:pic>
        <p:sp>
          <p:nvSpPr>
            <p:cNvPr id="2384" name="Diff"/>
            <p:cNvSpPr txBox="1"/>
            <p:nvPr/>
          </p:nvSpPr>
          <p:spPr>
            <a:xfrm>
              <a:off x="16205978" y="1827532"/>
              <a:ext cx="105537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5"/>
                  </a:solidFill>
                </a:defRPr>
              </a:lvl1pPr>
            </a:lstStyle>
            <a:p>
              <a:pPr/>
              <a:r>
                <a:t>Diff</a:t>
              </a:r>
            </a:p>
          </p:txBody>
        </p:sp>
        <p:sp>
          <p:nvSpPr>
            <p:cNvPr id="2385" name="Same"/>
            <p:cNvSpPr txBox="1"/>
            <p:nvPr/>
          </p:nvSpPr>
          <p:spPr>
            <a:xfrm>
              <a:off x="1312785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386" name="Same"/>
            <p:cNvSpPr txBox="1"/>
            <p:nvPr/>
          </p:nvSpPr>
          <p:spPr>
            <a:xfrm>
              <a:off x="10049728"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387" name="Same"/>
            <p:cNvSpPr txBox="1"/>
            <p:nvPr/>
          </p:nvSpPr>
          <p:spPr>
            <a:xfrm>
              <a:off x="743989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379"/>
                                        </p:tgtEl>
                                        <p:attrNameLst>
                                          <p:attrName>style.visibility</p:attrName>
                                        </p:attrNameLst>
                                      </p:cBhvr>
                                      <p:to>
                                        <p:strVal val="visible"/>
                                      </p:to>
                                    </p:set>
                                    <p:animEffect filter="fade" transition="in">
                                      <p:cBhvr>
                                        <p:cTn id="7" dur="1000"/>
                                        <p:tgtEl>
                                          <p:spTgt spid="2379"/>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388"/>
                                        </p:tgtEl>
                                        <p:attrNameLst>
                                          <p:attrName>style.visibility</p:attrName>
                                        </p:attrNameLst>
                                      </p:cBhvr>
                                      <p:to>
                                        <p:strVal val="visible"/>
                                      </p:to>
                                    </p:set>
                                    <p:animEffect filter="fade" transition="in">
                                      <p:cBhvr>
                                        <p:cTn id="11" dur="1000"/>
                                        <p:tgtEl>
                                          <p:spTgt spid="23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79" grpId="1"/>
      <p:bldP build="whole" bldLvl="1" animBg="1" rev="0" advAuto="0" spid="2388" grpId="2"/>
    </p:bldLst>
  </p:timing>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2" name="Rectangle"/>
          <p:cNvSpPr/>
          <p:nvPr/>
        </p:nvSpPr>
        <p:spPr>
          <a:xfrm>
            <a:off x="1203288" y="4132534"/>
            <a:ext cx="21977424" cy="1892301"/>
          </a:xfrm>
          <a:prstGeom prst="rect">
            <a:avLst/>
          </a:prstGeom>
          <a:solidFill>
            <a:srgbClr val="FFACA9"/>
          </a:solidFill>
          <a:ln w="12700">
            <a:miter lim="400000"/>
          </a:ln>
        </p:spPr>
        <p:txBody>
          <a:bodyPr lIns="50800" tIns="50800" rIns="50800" bIns="50800" anchor="ctr"/>
          <a:lstStyle/>
          <a:p>
            <a:pPr>
              <a:defRPr sz="3200">
                <a:solidFill>
                  <a:srgbClr val="FFFFFF"/>
                </a:solidFill>
              </a:defRPr>
            </a:pPr>
          </a:p>
        </p:txBody>
      </p:sp>
      <p:sp>
        <p:nvSpPr>
          <p:cNvPr id="2393"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394"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395"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sp>
        <p:nvSpPr>
          <p:cNvPr id="2396" name="Strawman solution:…"/>
          <p:cNvSpPr txBox="1"/>
          <p:nvPr/>
        </p:nvSpPr>
        <p:spPr>
          <a:xfrm>
            <a:off x="1801866" y="4259534"/>
            <a:ext cx="20780267" cy="16256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Strawman solution:</a:t>
            </a:r>
          </a:p>
          <a:p>
            <a:pPr marL="457200" indent="-457200" algn="l">
              <a:lnSpc>
                <a:spcPct val="120000"/>
              </a:lnSpc>
              <a:buSzPct val="100000"/>
              <a:buChar char="•"/>
              <a:defRPr sz="4000"/>
            </a:pPr>
            <a:r>
              <a:t>Localizing vendor-specific behaviors by comparing real and simulated RIBs</a:t>
            </a:r>
          </a:p>
        </p:txBody>
      </p:sp>
      <p:sp>
        <p:nvSpPr>
          <p:cNvPr id="2397"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grpSp>
        <p:nvGrpSpPr>
          <p:cNvPr id="2405" name="Group"/>
          <p:cNvGrpSpPr/>
          <p:nvPr/>
        </p:nvGrpSpPr>
        <p:grpSpPr>
          <a:xfrm>
            <a:off x="2745954" y="6794500"/>
            <a:ext cx="18895359" cy="5613400"/>
            <a:chOff x="0" y="0"/>
            <a:chExt cx="18895358" cy="5613400"/>
          </a:xfrm>
        </p:grpSpPr>
        <p:sp>
          <p:nvSpPr>
            <p:cNvPr id="2398" name="Real-world routing tables"/>
            <p:cNvSpPr txBox="1"/>
            <p:nvPr/>
          </p:nvSpPr>
          <p:spPr>
            <a:xfrm>
              <a:off x="-1" y="647699"/>
              <a:ext cx="7195186"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Real-world routing tables</a:t>
              </a:r>
            </a:p>
          </p:txBody>
        </p:sp>
        <p:sp>
          <p:nvSpPr>
            <p:cNvPr id="2399" name="Simulated routing tables"/>
            <p:cNvSpPr txBox="1"/>
            <p:nvPr/>
          </p:nvSpPr>
          <p:spPr>
            <a:xfrm>
              <a:off x="105727" y="3914507"/>
              <a:ext cx="698373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Simulated routing tables</a:t>
              </a:r>
            </a:p>
          </p:txBody>
        </p:sp>
        <p:pic>
          <p:nvPicPr>
            <p:cNvPr id="2400" name="rib-diff-1.pdf" descr="rib-diff-1.pdf"/>
            <p:cNvPicPr>
              <a:picLocks noChangeAspect="1"/>
            </p:cNvPicPr>
            <p:nvPr/>
          </p:nvPicPr>
          <p:blipFill>
            <a:blip r:embed="rId4">
              <a:extLst/>
            </a:blip>
            <a:stretch>
              <a:fillRect/>
            </a:stretch>
          </p:blipFill>
          <p:spPr>
            <a:xfrm>
              <a:off x="7464845" y="0"/>
              <a:ext cx="11430514" cy="5613400"/>
            </a:xfrm>
            <a:prstGeom prst="rect">
              <a:avLst/>
            </a:prstGeom>
            <a:ln w="12700" cap="flat">
              <a:noFill/>
              <a:miter lim="400000"/>
            </a:ln>
            <a:effectLst/>
          </p:spPr>
        </p:pic>
        <p:sp>
          <p:nvSpPr>
            <p:cNvPr id="2401" name="Diff"/>
            <p:cNvSpPr txBox="1"/>
            <p:nvPr/>
          </p:nvSpPr>
          <p:spPr>
            <a:xfrm>
              <a:off x="16205978" y="1827532"/>
              <a:ext cx="105537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5"/>
                  </a:solidFill>
                </a:defRPr>
              </a:lvl1pPr>
            </a:lstStyle>
            <a:p>
              <a:pPr/>
              <a:r>
                <a:t>Diff</a:t>
              </a:r>
            </a:p>
          </p:txBody>
        </p:sp>
        <p:sp>
          <p:nvSpPr>
            <p:cNvPr id="2402" name="Same"/>
            <p:cNvSpPr txBox="1"/>
            <p:nvPr/>
          </p:nvSpPr>
          <p:spPr>
            <a:xfrm>
              <a:off x="1312785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403" name="Same"/>
            <p:cNvSpPr txBox="1"/>
            <p:nvPr/>
          </p:nvSpPr>
          <p:spPr>
            <a:xfrm>
              <a:off x="10049728"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404" name="Same"/>
            <p:cNvSpPr txBox="1"/>
            <p:nvPr/>
          </p:nvSpPr>
          <p:spPr>
            <a:xfrm>
              <a:off x="743989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grpSp>
      <p:pic>
        <p:nvPicPr>
          <p:cNvPr id="2406" name="antivirus.png" descr="antivirus.png"/>
          <p:cNvPicPr>
            <a:picLocks noChangeAspect="1"/>
          </p:cNvPicPr>
          <p:nvPr/>
        </p:nvPicPr>
        <p:blipFill>
          <a:blip r:embed="rId5">
            <a:extLst/>
          </a:blip>
          <a:stretch>
            <a:fillRect/>
          </a:stretch>
        </p:blipFill>
        <p:spPr>
          <a:xfrm>
            <a:off x="17565013" y="8763937"/>
            <a:ext cx="1674527" cy="1674527"/>
          </a:xfrm>
          <a:prstGeom prst="rect">
            <a:avLst/>
          </a:prstGeom>
          <a:ln w="12700">
            <a:miter lim="400000"/>
          </a:ln>
        </p:spPr>
      </p:pic>
      <p:pic>
        <p:nvPicPr>
          <p:cNvPr id="2407" name="toppng.com-image-result-for-hand-drawing-a-circle-hand-drawn-circle-814x379.png" descr="toppng.com-image-result-for-hand-drawing-a-circle-hand-drawn-circle-814x379.png"/>
          <p:cNvPicPr>
            <a:picLocks noChangeAspect="1"/>
          </p:cNvPicPr>
          <p:nvPr/>
        </p:nvPicPr>
        <p:blipFill>
          <a:blip r:embed="rId6">
            <a:extLst/>
          </a:blip>
          <a:stretch>
            <a:fillRect/>
          </a:stretch>
        </p:blipFill>
        <p:spPr>
          <a:xfrm rot="16200000">
            <a:off x="16229271" y="8579172"/>
            <a:ext cx="3825376" cy="178212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406"/>
                                        </p:tgtEl>
                                        <p:attrNameLst>
                                          <p:attrName>style.visibility</p:attrName>
                                        </p:attrNameLst>
                                      </p:cBhvr>
                                      <p:to>
                                        <p:strVal val="visible"/>
                                      </p:to>
                                    </p:set>
                                    <p:animEffect filter="fade" transition="in">
                                      <p:cBhvr>
                                        <p:cTn id="7" dur="1500"/>
                                        <p:tgtEl>
                                          <p:spTgt spid="2406"/>
                                        </p:tgtEl>
                                      </p:cBhvr>
                                    </p:animEffect>
                                  </p:childTnLst>
                                </p:cTn>
                              </p:par>
                            </p:childTnLst>
                          </p:cTn>
                        </p:par>
                        <p:par>
                          <p:cTn id="8" fill="hold">
                            <p:stCondLst>
                              <p:cond delay="1500"/>
                            </p:stCondLst>
                            <p:childTnLst>
                              <p:par>
                                <p:cTn id="9" presetClass="entr" nodeType="afterEffect" presetID="10" grpId="2" fill="hold">
                                  <p:stCondLst>
                                    <p:cond delay="0"/>
                                  </p:stCondLst>
                                  <p:iterate type="el" backwards="0">
                                    <p:tmAbs val="0"/>
                                  </p:iterate>
                                  <p:childTnLst>
                                    <p:set>
                                      <p:cBhvr>
                                        <p:cTn id="10" fill="hold"/>
                                        <p:tgtEl>
                                          <p:spTgt spid="2407"/>
                                        </p:tgtEl>
                                        <p:attrNameLst>
                                          <p:attrName>style.visibility</p:attrName>
                                        </p:attrNameLst>
                                      </p:cBhvr>
                                      <p:to>
                                        <p:strVal val="visible"/>
                                      </p:to>
                                    </p:set>
                                    <p:animEffect filter="fade" transition="in">
                                      <p:cBhvr>
                                        <p:cTn id="11" dur="1000"/>
                                        <p:tgtEl>
                                          <p:spTgt spid="24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07" grpId="2"/>
      <p:bldP build="whole" bldLvl="1" animBg="1" rev="0" advAuto="0" spid="2406" grpId="1"/>
    </p:bldLst>
  </p:timing>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1" name="Rectangle"/>
          <p:cNvSpPr/>
          <p:nvPr/>
        </p:nvSpPr>
        <p:spPr>
          <a:xfrm>
            <a:off x="1203288" y="4132534"/>
            <a:ext cx="21977424" cy="1892301"/>
          </a:xfrm>
          <a:prstGeom prst="rect">
            <a:avLst/>
          </a:prstGeom>
          <a:solidFill>
            <a:srgbClr val="FFACA9"/>
          </a:solidFill>
          <a:ln w="12700">
            <a:miter lim="400000"/>
          </a:ln>
        </p:spPr>
        <p:txBody>
          <a:bodyPr lIns="50800" tIns="50800" rIns="50800" bIns="50800" anchor="ctr"/>
          <a:lstStyle/>
          <a:p>
            <a:pPr>
              <a:defRPr sz="3200">
                <a:solidFill>
                  <a:srgbClr val="FFFFFF"/>
                </a:solidFill>
              </a:defRPr>
            </a:pPr>
          </a:p>
        </p:txBody>
      </p:sp>
      <p:sp>
        <p:nvSpPr>
          <p:cNvPr id="2412"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413"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14"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sp>
        <p:nvSpPr>
          <p:cNvPr id="2415" name="Strawman solution:…"/>
          <p:cNvSpPr txBox="1"/>
          <p:nvPr/>
        </p:nvSpPr>
        <p:spPr>
          <a:xfrm>
            <a:off x="1801866" y="4259534"/>
            <a:ext cx="20780267" cy="16256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Strawman solution:</a:t>
            </a:r>
          </a:p>
          <a:p>
            <a:pPr marL="457200" indent="-457200" algn="l">
              <a:lnSpc>
                <a:spcPct val="120000"/>
              </a:lnSpc>
              <a:buSzPct val="100000"/>
              <a:buChar char="•"/>
              <a:defRPr sz="4000"/>
            </a:pPr>
            <a:r>
              <a:t>Localizing vendor-specific behaviors by comparing real and simulated RIBs</a:t>
            </a:r>
          </a:p>
        </p:txBody>
      </p:sp>
      <p:sp>
        <p:nvSpPr>
          <p:cNvPr id="2416"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grpSp>
        <p:nvGrpSpPr>
          <p:cNvPr id="2424" name="Group"/>
          <p:cNvGrpSpPr/>
          <p:nvPr/>
        </p:nvGrpSpPr>
        <p:grpSpPr>
          <a:xfrm>
            <a:off x="2745954" y="6794500"/>
            <a:ext cx="18895359" cy="5613400"/>
            <a:chOff x="0" y="0"/>
            <a:chExt cx="18895358" cy="5613400"/>
          </a:xfrm>
        </p:grpSpPr>
        <p:sp>
          <p:nvSpPr>
            <p:cNvPr id="2417" name="Real-world routing tables"/>
            <p:cNvSpPr txBox="1"/>
            <p:nvPr/>
          </p:nvSpPr>
          <p:spPr>
            <a:xfrm>
              <a:off x="-1" y="647699"/>
              <a:ext cx="7195186"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Real-world routing tables</a:t>
              </a:r>
            </a:p>
          </p:txBody>
        </p:sp>
        <p:sp>
          <p:nvSpPr>
            <p:cNvPr id="2418" name="Simulated routing tables"/>
            <p:cNvSpPr txBox="1"/>
            <p:nvPr/>
          </p:nvSpPr>
          <p:spPr>
            <a:xfrm>
              <a:off x="105727" y="3914507"/>
              <a:ext cx="698373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Simulated routing tables</a:t>
              </a:r>
            </a:p>
          </p:txBody>
        </p:sp>
        <p:pic>
          <p:nvPicPr>
            <p:cNvPr id="2419" name="rib-diff-1.pdf" descr="rib-diff-1.pdf"/>
            <p:cNvPicPr>
              <a:picLocks noChangeAspect="1"/>
            </p:cNvPicPr>
            <p:nvPr/>
          </p:nvPicPr>
          <p:blipFill>
            <a:blip r:embed="rId4">
              <a:extLst/>
            </a:blip>
            <a:stretch>
              <a:fillRect/>
            </a:stretch>
          </p:blipFill>
          <p:spPr>
            <a:xfrm>
              <a:off x="7464845" y="0"/>
              <a:ext cx="11430514" cy="5613400"/>
            </a:xfrm>
            <a:prstGeom prst="rect">
              <a:avLst/>
            </a:prstGeom>
            <a:ln w="12700" cap="flat">
              <a:noFill/>
              <a:miter lim="400000"/>
            </a:ln>
            <a:effectLst/>
          </p:spPr>
        </p:pic>
        <p:sp>
          <p:nvSpPr>
            <p:cNvPr id="2420" name="Diff"/>
            <p:cNvSpPr txBox="1"/>
            <p:nvPr/>
          </p:nvSpPr>
          <p:spPr>
            <a:xfrm>
              <a:off x="16205978" y="1827532"/>
              <a:ext cx="105537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5"/>
                  </a:solidFill>
                </a:defRPr>
              </a:lvl1pPr>
            </a:lstStyle>
            <a:p>
              <a:pPr/>
              <a:r>
                <a:t>Diff</a:t>
              </a:r>
            </a:p>
          </p:txBody>
        </p:sp>
        <p:sp>
          <p:nvSpPr>
            <p:cNvPr id="2421" name="Same"/>
            <p:cNvSpPr txBox="1"/>
            <p:nvPr/>
          </p:nvSpPr>
          <p:spPr>
            <a:xfrm>
              <a:off x="1312785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422" name="Same"/>
            <p:cNvSpPr txBox="1"/>
            <p:nvPr/>
          </p:nvSpPr>
          <p:spPr>
            <a:xfrm>
              <a:off x="10049728"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sp>
          <p:nvSpPr>
            <p:cNvPr id="2423" name="Same"/>
            <p:cNvSpPr txBox="1"/>
            <p:nvPr/>
          </p:nvSpPr>
          <p:spPr>
            <a:xfrm>
              <a:off x="7439893" y="2374899"/>
              <a:ext cx="173736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chemeClr val="accent2"/>
                  </a:solidFill>
                </a:defRPr>
              </a:lvl1pPr>
            </a:lstStyle>
            <a:p>
              <a:pPr/>
              <a:r>
                <a:t>Same</a:t>
              </a:r>
            </a:p>
          </p:txBody>
        </p:sp>
      </p:grpSp>
      <p:pic>
        <p:nvPicPr>
          <p:cNvPr id="2425" name="antivirus.png" descr="antivirus.png"/>
          <p:cNvPicPr>
            <a:picLocks noChangeAspect="1"/>
          </p:cNvPicPr>
          <p:nvPr/>
        </p:nvPicPr>
        <p:blipFill>
          <a:blip r:embed="rId5">
            <a:extLst/>
          </a:blip>
          <a:stretch>
            <a:fillRect/>
          </a:stretch>
        </p:blipFill>
        <p:spPr>
          <a:xfrm>
            <a:off x="17565013" y="8763937"/>
            <a:ext cx="1674527" cy="1674527"/>
          </a:xfrm>
          <a:prstGeom prst="rect">
            <a:avLst/>
          </a:prstGeom>
          <a:ln w="12700">
            <a:miter lim="400000"/>
          </a:ln>
        </p:spPr>
      </p:pic>
      <p:pic>
        <p:nvPicPr>
          <p:cNvPr id="2426" name="toppng.com-image-result-for-hand-drawing-a-circle-hand-drawn-circle-814x379.png" descr="toppng.com-image-result-for-hand-drawing-a-circle-hand-drawn-circle-814x379.png"/>
          <p:cNvPicPr>
            <a:picLocks noChangeAspect="1"/>
          </p:cNvPicPr>
          <p:nvPr/>
        </p:nvPicPr>
        <p:blipFill>
          <a:blip r:embed="rId6">
            <a:extLst/>
          </a:blip>
          <a:stretch>
            <a:fillRect/>
          </a:stretch>
        </p:blipFill>
        <p:spPr>
          <a:xfrm rot="16200000">
            <a:off x="16229271" y="8579172"/>
            <a:ext cx="3825376" cy="1782121"/>
          </a:xfrm>
          <a:prstGeom prst="rect">
            <a:avLst/>
          </a:prstGeom>
          <a:ln w="12700">
            <a:miter lim="400000"/>
          </a:ln>
        </p:spPr>
      </p:pic>
      <p:sp>
        <p:nvSpPr>
          <p:cNvPr id="2427" name="However, using normal RIBs cannot localize the correct VSBs!"/>
          <p:cNvSpPr/>
          <p:nvPr/>
        </p:nvSpPr>
        <p:spPr>
          <a:xfrm>
            <a:off x="1206476" y="8335286"/>
            <a:ext cx="7673271" cy="2269894"/>
          </a:xfrm>
          <a:prstGeom prst="rect">
            <a:avLst/>
          </a:prstGeom>
          <a:solidFill>
            <a:schemeClr val="accent5"/>
          </a:solid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lnSpc>
                <a:spcPct val="120000"/>
              </a:lnSpc>
              <a:defRPr sz="3200">
                <a:solidFill>
                  <a:srgbClr val="FFFFFF"/>
                </a:solidFill>
              </a:defRPr>
            </a:lvl1pPr>
          </a:lstStyle>
          <a:p>
            <a:pPr/>
            <a:r>
              <a:t>However, using normal RIBs cannot localize the correct VSBs!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16" presetID="23" grpId="1" fill="hold">
                                  <p:stCondLst>
                                    <p:cond delay="0"/>
                                  </p:stCondLst>
                                  <p:iterate type="el" backwards="0">
                                    <p:tmAbs val="0"/>
                                  </p:iterate>
                                  <p:childTnLst>
                                    <p:set>
                                      <p:cBhvr>
                                        <p:cTn id="6" fill="hold"/>
                                        <p:tgtEl>
                                          <p:spTgt spid="2427"/>
                                        </p:tgtEl>
                                        <p:attrNameLst>
                                          <p:attrName>style.visibility</p:attrName>
                                        </p:attrNameLst>
                                      </p:cBhvr>
                                      <p:to>
                                        <p:strVal val="visible"/>
                                      </p:to>
                                    </p:set>
                                    <p:anim calcmode="lin" valueType="num">
                                      <p:cBhvr>
                                        <p:cTn id="7" dur="750" fill="hold"/>
                                        <p:tgtEl>
                                          <p:spTgt spid="2427"/>
                                        </p:tgtEl>
                                        <p:attrNameLst>
                                          <p:attrName>ppt_w</p:attrName>
                                        </p:attrNameLst>
                                      </p:cBhvr>
                                      <p:tavLst>
                                        <p:tav tm="0">
                                          <p:val>
                                            <p:fltVal val="0"/>
                                          </p:val>
                                        </p:tav>
                                        <p:tav tm="100000">
                                          <p:val>
                                            <p:strVal val="#ppt_w"/>
                                          </p:val>
                                        </p:tav>
                                      </p:tavLst>
                                    </p:anim>
                                    <p:anim calcmode="lin" valueType="num">
                                      <p:cBhvr>
                                        <p:cTn id="8" dur="750" fill="hold"/>
                                        <p:tgtEl>
                                          <p:spTgt spid="242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27" grpId="1"/>
    </p:bldLst>
  </p:timing>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1"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43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33"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sp>
        <p:nvSpPr>
          <p:cNvPr id="2434"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grpSp>
        <p:nvGrpSpPr>
          <p:cNvPr id="2438" name="Group"/>
          <p:cNvGrpSpPr/>
          <p:nvPr/>
        </p:nvGrpSpPr>
        <p:grpSpPr>
          <a:xfrm>
            <a:off x="2745954" y="6792632"/>
            <a:ext cx="18892093" cy="5609636"/>
            <a:chOff x="0" y="0"/>
            <a:chExt cx="18892091" cy="5609634"/>
          </a:xfrm>
        </p:grpSpPr>
        <p:pic>
          <p:nvPicPr>
            <p:cNvPr id="2435" name="rib-diff.pdf" descr="rib-diff.pdf"/>
            <p:cNvPicPr>
              <a:picLocks noChangeAspect="1"/>
            </p:cNvPicPr>
            <p:nvPr/>
          </p:nvPicPr>
          <p:blipFill>
            <a:blip r:embed="rId4">
              <a:extLst/>
            </a:blip>
            <a:stretch>
              <a:fillRect/>
            </a:stretch>
          </p:blipFill>
          <p:spPr>
            <a:xfrm>
              <a:off x="7469246" y="0"/>
              <a:ext cx="11422846" cy="5609635"/>
            </a:xfrm>
            <a:prstGeom prst="rect">
              <a:avLst/>
            </a:prstGeom>
            <a:ln w="12700" cap="flat">
              <a:noFill/>
              <a:miter lim="400000"/>
            </a:ln>
            <a:effectLst/>
          </p:spPr>
        </p:pic>
        <p:sp>
          <p:nvSpPr>
            <p:cNvPr id="2436" name="Real-world routing tables"/>
            <p:cNvSpPr txBox="1"/>
            <p:nvPr/>
          </p:nvSpPr>
          <p:spPr>
            <a:xfrm>
              <a:off x="-1" y="649567"/>
              <a:ext cx="7195186"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Real-world routing tables</a:t>
              </a:r>
            </a:p>
          </p:txBody>
        </p:sp>
        <p:sp>
          <p:nvSpPr>
            <p:cNvPr id="2437" name="Simulated routing tables"/>
            <p:cNvSpPr txBox="1"/>
            <p:nvPr/>
          </p:nvSpPr>
          <p:spPr>
            <a:xfrm>
              <a:off x="105727" y="3916374"/>
              <a:ext cx="698373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Simulated routing tables</a:t>
              </a:r>
            </a:p>
          </p:txBody>
        </p:sp>
      </p:grpSp>
      <p:sp>
        <p:nvSpPr>
          <p:cNvPr id="2439" name="Rectangle"/>
          <p:cNvSpPr/>
          <p:nvPr/>
        </p:nvSpPr>
        <p:spPr>
          <a:xfrm>
            <a:off x="10284053" y="9564190"/>
            <a:ext cx="2736003" cy="787401"/>
          </a:xfrm>
          <a:prstGeom prst="rect">
            <a:avLst/>
          </a:prstGeom>
          <a:ln w="76200">
            <a:solidFill>
              <a:schemeClr val="accent5"/>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3200">
                <a:solidFill>
                  <a:srgbClr val="FFFFFF"/>
                </a:solidFill>
              </a:defRPr>
            </a:pPr>
          </a:p>
        </p:txBody>
      </p:sp>
      <p:grpSp>
        <p:nvGrpSpPr>
          <p:cNvPr id="2442" name="Group"/>
          <p:cNvGrpSpPr/>
          <p:nvPr/>
        </p:nvGrpSpPr>
        <p:grpSpPr>
          <a:xfrm>
            <a:off x="1203288" y="4043194"/>
            <a:ext cx="21977424" cy="2653711"/>
            <a:chOff x="0" y="0"/>
            <a:chExt cx="21977422" cy="2653710"/>
          </a:xfrm>
        </p:grpSpPr>
        <p:sp>
          <p:nvSpPr>
            <p:cNvPr id="2440" name="Rectangle"/>
            <p:cNvSpPr/>
            <p:nvPr/>
          </p:nvSpPr>
          <p:spPr>
            <a:xfrm>
              <a:off x="0" y="0"/>
              <a:ext cx="21977423" cy="2653711"/>
            </a:xfrm>
            <a:prstGeom prst="rect">
              <a:avLst/>
            </a:prstGeom>
            <a:solidFill>
              <a:srgbClr val="FFFDA9"/>
            </a:solidFill>
            <a:ln w="12700" cap="flat">
              <a:noFill/>
              <a:miter lim="400000"/>
            </a:ln>
            <a:effectLst/>
          </p:spPr>
          <p:txBody>
            <a:bodyPr wrap="square" lIns="50800" tIns="50800" rIns="50800" bIns="50800" numCol="1" anchor="ctr">
              <a:noAutofit/>
            </a:bodyPr>
            <a:lstStyle/>
            <a:p>
              <a:pPr>
                <a:defRPr sz="3200">
                  <a:solidFill>
                    <a:srgbClr val="FFFFFF"/>
                  </a:solidFill>
                </a:defRPr>
              </a:pPr>
            </a:p>
          </p:txBody>
        </p:sp>
        <p:sp>
          <p:nvSpPr>
            <p:cNvPr id="2441" name="Our solution:…"/>
            <p:cNvSpPr txBox="1"/>
            <p:nvPr/>
          </p:nvSpPr>
          <p:spPr>
            <a:xfrm>
              <a:off x="598577" y="149860"/>
              <a:ext cx="20780268" cy="23571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Our solution:</a:t>
              </a:r>
            </a:p>
            <a:p>
              <a:pPr marL="457200" indent="-457200" algn="l">
                <a:lnSpc>
                  <a:spcPct val="120000"/>
                </a:lnSpc>
                <a:buSzPct val="100000"/>
                <a:buChar char="•"/>
                <a:defRPr sz="4000"/>
              </a:pPr>
              <a:r>
                <a:t>Hoyan combines all the attributes of a route relevant for routing into an extended RIB</a:t>
              </a:r>
            </a:p>
            <a:p>
              <a:pPr marL="457200" indent="-457200" algn="l">
                <a:lnSpc>
                  <a:spcPct val="120000"/>
                </a:lnSpc>
                <a:buSzPct val="100000"/>
                <a:buChar char="•"/>
                <a:defRPr sz="4000"/>
              </a:pPr>
              <a:r>
                <a:t>The first mismatch between real and simulated ext-RIBs is vendor-specific behavior</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442"/>
                                        </p:tgtEl>
                                        <p:attrNameLst>
                                          <p:attrName>style.visibility</p:attrName>
                                        </p:attrNameLst>
                                      </p:cBhvr>
                                      <p:to>
                                        <p:strVal val="visible"/>
                                      </p:to>
                                    </p:set>
                                    <p:animEffect filter="fade" transition="in">
                                      <p:cBhvr>
                                        <p:cTn id="7" dur="1000"/>
                                        <p:tgtEl>
                                          <p:spTgt spid="2442"/>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439"/>
                                        </p:tgtEl>
                                        <p:attrNameLst>
                                          <p:attrName>style.visibility</p:attrName>
                                        </p:attrNameLst>
                                      </p:cBhvr>
                                      <p:to>
                                        <p:strVal val="visible"/>
                                      </p:to>
                                    </p:set>
                                    <p:animEffect filter="fade" transition="in">
                                      <p:cBhvr>
                                        <p:cTn id="11" dur="1000"/>
                                        <p:tgtEl>
                                          <p:spTgt spid="2439"/>
                                        </p:tgtEl>
                                      </p:cBhvr>
                                    </p:animEffect>
                                  </p:childTnLst>
                                </p:cTn>
                              </p:par>
                            </p:childTnLst>
                          </p:cTn>
                        </p:par>
                        <p:par>
                          <p:cTn id="12" fill="hold">
                            <p:stCondLst>
                              <p:cond delay="0"/>
                            </p:stCondLst>
                            <p:childTnLst>
                              <p:par>
                                <p:cTn id="13" presetClass="emph" nodeType="afterEffect" presetSubtype="0" presetID="35" grpId="3" repeatCount="4000" fill="hold">
                                  <p:stCondLst>
                                    <p:cond delay="0"/>
                                  </p:stCondLst>
                                  <p:childTnLst>
                                    <p:anim calcmode="discrete" valueType="str">
                                      <p:cBhvr>
                                        <p:cTn id="14" dur="1000" fill="hold"/>
                                        <p:tgtEl>
                                          <p:spTgt spid="2439"/>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39" grpId="3"/>
      <p:bldP build="whole" bldLvl="1" animBg="1" rev="0" advAuto="0" spid="2442" grpId="1"/>
      <p:bldP build="whole" bldLvl="1" animBg="1" rev="0" advAuto="0" spid="2439" grpId="2"/>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464"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465"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466"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467"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68"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69"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70"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1"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2"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3"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4"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5"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6"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477"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78"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79"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0"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1"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2"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3"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4"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485"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86"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87"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88"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89"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90"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91"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92"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493"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94"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95"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496"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497"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498"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499"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500"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501"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02"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pic>
        <p:nvPicPr>
          <p:cNvPr id="503"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504"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505"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506"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519"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508"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509"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sp>
        <p:nvSpPr>
          <p:cNvPr id="510"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511"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512"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513"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520"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515"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pic>
        <p:nvPicPr>
          <p:cNvPr id="516"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517"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
        <p:nvSpPr>
          <p:cNvPr id="518"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6" name="Rectangle"/>
          <p:cNvSpPr/>
          <p:nvPr/>
        </p:nvSpPr>
        <p:spPr>
          <a:xfrm>
            <a:off x="1203288" y="2050968"/>
            <a:ext cx="21977424" cy="1896499"/>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447"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48" name="How to address the model faithfulness challenge?"/>
          <p:cNvSpPr txBox="1"/>
          <p:nvPr/>
        </p:nvSpPr>
        <p:spPr>
          <a:xfrm>
            <a:off x="772820" y="765198"/>
            <a:ext cx="18380068"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How to address the model faithfulness challenge?</a:t>
            </a:r>
          </a:p>
        </p:txBody>
      </p:sp>
      <p:sp>
        <p:nvSpPr>
          <p:cNvPr id="2449" name="Key insight:…"/>
          <p:cNvSpPr txBox="1"/>
          <p:nvPr/>
        </p:nvSpPr>
        <p:spPr>
          <a:xfrm>
            <a:off x="1801866" y="21694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Key insight:</a:t>
            </a:r>
          </a:p>
          <a:p>
            <a:pPr marL="457200" indent="-457200" algn="l">
              <a:lnSpc>
                <a:spcPct val="120000"/>
              </a:lnSpc>
              <a:buSzPct val="100000"/>
              <a:buChar char="•"/>
              <a:defRPr sz="4000"/>
            </a:pPr>
            <a:r>
              <a:t>Using production network RIBs as a reference to debug simulated model</a:t>
            </a:r>
          </a:p>
        </p:txBody>
      </p:sp>
      <p:grpSp>
        <p:nvGrpSpPr>
          <p:cNvPr id="2453" name="Group"/>
          <p:cNvGrpSpPr/>
          <p:nvPr/>
        </p:nvGrpSpPr>
        <p:grpSpPr>
          <a:xfrm>
            <a:off x="2745954" y="6792632"/>
            <a:ext cx="18892093" cy="5609636"/>
            <a:chOff x="0" y="0"/>
            <a:chExt cx="18892091" cy="5609634"/>
          </a:xfrm>
        </p:grpSpPr>
        <p:pic>
          <p:nvPicPr>
            <p:cNvPr id="2450" name="rib-diff.pdf" descr="rib-diff.pdf"/>
            <p:cNvPicPr>
              <a:picLocks noChangeAspect="1"/>
            </p:cNvPicPr>
            <p:nvPr/>
          </p:nvPicPr>
          <p:blipFill>
            <a:blip r:embed="rId4">
              <a:extLst/>
            </a:blip>
            <a:stretch>
              <a:fillRect/>
            </a:stretch>
          </p:blipFill>
          <p:spPr>
            <a:xfrm>
              <a:off x="7469246" y="0"/>
              <a:ext cx="11422846" cy="5609635"/>
            </a:xfrm>
            <a:prstGeom prst="rect">
              <a:avLst/>
            </a:prstGeom>
            <a:ln w="12700" cap="flat">
              <a:noFill/>
              <a:miter lim="400000"/>
            </a:ln>
            <a:effectLst/>
          </p:spPr>
        </p:pic>
        <p:sp>
          <p:nvSpPr>
            <p:cNvPr id="2451" name="Real-world routing tables"/>
            <p:cNvSpPr txBox="1"/>
            <p:nvPr/>
          </p:nvSpPr>
          <p:spPr>
            <a:xfrm>
              <a:off x="-1" y="649567"/>
              <a:ext cx="7195186"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Real-world routing tables</a:t>
              </a:r>
            </a:p>
          </p:txBody>
        </p:sp>
        <p:sp>
          <p:nvSpPr>
            <p:cNvPr id="2452" name="Simulated routing tables"/>
            <p:cNvSpPr txBox="1"/>
            <p:nvPr/>
          </p:nvSpPr>
          <p:spPr>
            <a:xfrm>
              <a:off x="105727" y="3916374"/>
              <a:ext cx="6983731" cy="863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Simulated routing tables</a:t>
              </a:r>
            </a:p>
          </p:txBody>
        </p:sp>
      </p:grpSp>
      <p:sp>
        <p:nvSpPr>
          <p:cNvPr id="2454" name="Diff"/>
          <p:cNvSpPr txBox="1"/>
          <p:nvPr/>
        </p:nvSpPr>
        <p:spPr>
          <a:xfrm>
            <a:off x="19429289" y="8717503"/>
            <a:ext cx="105537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solidFill>
              </a:defRPr>
            </a:lvl1pPr>
          </a:lstStyle>
          <a:p>
            <a:pPr/>
            <a:r>
              <a:t>Diff</a:t>
            </a:r>
          </a:p>
        </p:txBody>
      </p:sp>
      <p:sp>
        <p:nvSpPr>
          <p:cNvPr id="2455" name="Same"/>
          <p:cNvSpPr txBox="1"/>
          <p:nvPr/>
        </p:nvSpPr>
        <p:spPr>
          <a:xfrm>
            <a:off x="13591276" y="8717503"/>
            <a:ext cx="173736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2"/>
                </a:solidFill>
              </a:defRPr>
            </a:lvl1pPr>
          </a:lstStyle>
          <a:p>
            <a:pPr/>
            <a:r>
              <a:t>Same</a:t>
            </a:r>
          </a:p>
        </p:txBody>
      </p:sp>
      <p:sp>
        <p:nvSpPr>
          <p:cNvPr id="2456" name="Same"/>
          <p:cNvSpPr txBox="1"/>
          <p:nvPr/>
        </p:nvSpPr>
        <p:spPr>
          <a:xfrm>
            <a:off x="10758673" y="8717503"/>
            <a:ext cx="173736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2"/>
                </a:solidFill>
              </a:defRPr>
            </a:lvl1pPr>
          </a:lstStyle>
          <a:p>
            <a:pPr/>
            <a:r>
              <a:t>Same</a:t>
            </a:r>
          </a:p>
        </p:txBody>
      </p:sp>
      <p:sp>
        <p:nvSpPr>
          <p:cNvPr id="2457" name="Diff"/>
          <p:cNvSpPr txBox="1"/>
          <p:nvPr/>
        </p:nvSpPr>
        <p:spPr>
          <a:xfrm>
            <a:off x="16851277" y="9165649"/>
            <a:ext cx="105537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solidFill>
              </a:defRPr>
            </a:lvl1pPr>
          </a:lstStyle>
          <a:p>
            <a:pPr/>
            <a:r>
              <a:t>Diff</a:t>
            </a:r>
          </a:p>
        </p:txBody>
      </p:sp>
      <p:pic>
        <p:nvPicPr>
          <p:cNvPr id="2458" name="antivirus.png" descr="antivirus.png"/>
          <p:cNvPicPr>
            <a:picLocks noChangeAspect="1"/>
          </p:cNvPicPr>
          <p:nvPr/>
        </p:nvPicPr>
        <p:blipFill>
          <a:blip r:embed="rId5">
            <a:extLst/>
          </a:blip>
          <a:stretch>
            <a:fillRect/>
          </a:stretch>
        </p:blipFill>
        <p:spPr>
          <a:xfrm>
            <a:off x="15125397" y="8986702"/>
            <a:ext cx="1674527" cy="1674527"/>
          </a:xfrm>
          <a:prstGeom prst="rect">
            <a:avLst/>
          </a:prstGeom>
          <a:ln w="12700">
            <a:miter lim="400000"/>
          </a:ln>
        </p:spPr>
      </p:pic>
      <p:pic>
        <p:nvPicPr>
          <p:cNvPr id="2459" name="toppng.com-image-result-for-hand-drawing-a-circle-hand-drawn-circle-814x379.png" descr="toppng.com-image-result-for-hand-drawing-a-circle-hand-drawn-circle-814x379.png"/>
          <p:cNvPicPr>
            <a:picLocks noChangeAspect="1"/>
          </p:cNvPicPr>
          <p:nvPr/>
        </p:nvPicPr>
        <p:blipFill>
          <a:blip r:embed="rId6">
            <a:extLst/>
          </a:blip>
          <a:stretch>
            <a:fillRect/>
          </a:stretch>
        </p:blipFill>
        <p:spPr>
          <a:xfrm rot="16200000">
            <a:off x="13996176" y="8706389"/>
            <a:ext cx="3825376" cy="1782121"/>
          </a:xfrm>
          <a:prstGeom prst="rect">
            <a:avLst/>
          </a:prstGeom>
          <a:ln w="12700">
            <a:miter lim="400000"/>
          </a:ln>
        </p:spPr>
      </p:pic>
      <p:sp>
        <p:nvSpPr>
          <p:cNvPr id="2460" name="Rectangle"/>
          <p:cNvSpPr/>
          <p:nvPr/>
        </p:nvSpPr>
        <p:spPr>
          <a:xfrm>
            <a:off x="1203288" y="4043194"/>
            <a:ext cx="21977424" cy="2653711"/>
          </a:xfrm>
          <a:prstGeom prst="rect">
            <a:avLst/>
          </a:prstGeom>
          <a:solidFill>
            <a:srgbClr val="FFFDA9"/>
          </a:solidFill>
          <a:ln w="12700">
            <a:miter lim="400000"/>
          </a:ln>
        </p:spPr>
        <p:txBody>
          <a:bodyPr lIns="50800" tIns="50800" rIns="50800" bIns="50800" anchor="ctr"/>
          <a:lstStyle/>
          <a:p>
            <a:pPr>
              <a:defRPr sz="3200">
                <a:solidFill>
                  <a:srgbClr val="FFFFFF"/>
                </a:solidFill>
              </a:defRPr>
            </a:pPr>
          </a:p>
        </p:txBody>
      </p:sp>
      <p:sp>
        <p:nvSpPr>
          <p:cNvPr id="2461" name="Our solution:…"/>
          <p:cNvSpPr txBox="1"/>
          <p:nvPr/>
        </p:nvSpPr>
        <p:spPr>
          <a:xfrm>
            <a:off x="1801866" y="4193054"/>
            <a:ext cx="20780267" cy="23571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Our solution:</a:t>
            </a:r>
          </a:p>
          <a:p>
            <a:pPr marL="457200" indent="-457200" algn="l">
              <a:lnSpc>
                <a:spcPct val="120000"/>
              </a:lnSpc>
              <a:buSzPct val="100000"/>
              <a:buChar char="•"/>
              <a:defRPr sz="4000"/>
            </a:pPr>
            <a:r>
              <a:t>Hoyan combines all the attributes of a route relevant for routing into an extended RIB</a:t>
            </a:r>
          </a:p>
          <a:p>
            <a:pPr marL="457200" indent="-457200" algn="l">
              <a:lnSpc>
                <a:spcPct val="120000"/>
              </a:lnSpc>
              <a:buSzPct val="100000"/>
              <a:buChar char="•"/>
              <a:defRPr sz="4000"/>
            </a:pPr>
            <a:r>
              <a:t>The first mismatch between real and simulated ext-RIBs is vendor-specific behavior</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454"/>
                                        </p:tgtEl>
                                        <p:attrNameLst>
                                          <p:attrName>style.visibility</p:attrName>
                                        </p:attrNameLst>
                                      </p:cBhvr>
                                      <p:to>
                                        <p:strVal val="visible"/>
                                      </p:to>
                                    </p:set>
                                    <p:animEffect filter="fade" transition="in">
                                      <p:cBhvr>
                                        <p:cTn id="7" dur="1000"/>
                                        <p:tgtEl>
                                          <p:spTgt spid="2454"/>
                                        </p:tgtEl>
                                      </p:cBhvr>
                                    </p:animEffect>
                                  </p:childTnLst>
                                </p:cTn>
                              </p:par>
                            </p:childTnLst>
                          </p:cTn>
                        </p:par>
                        <p:par>
                          <p:cTn id="8" fill="hold">
                            <p:stCondLst>
                              <p:cond delay="1000"/>
                            </p:stCondLst>
                            <p:childTnLst>
                              <p:par>
                                <p:cTn id="9" presetClass="entr" nodeType="afterEffect" presetID="10" grpId="2" fill="hold">
                                  <p:stCondLst>
                                    <p:cond delay="0"/>
                                  </p:stCondLst>
                                  <p:iterate type="el" backwards="0">
                                    <p:tmAbs val="0"/>
                                  </p:iterate>
                                  <p:childTnLst>
                                    <p:set>
                                      <p:cBhvr>
                                        <p:cTn id="10" fill="hold"/>
                                        <p:tgtEl>
                                          <p:spTgt spid="2457"/>
                                        </p:tgtEl>
                                        <p:attrNameLst>
                                          <p:attrName>style.visibility</p:attrName>
                                        </p:attrNameLst>
                                      </p:cBhvr>
                                      <p:to>
                                        <p:strVal val="visible"/>
                                      </p:to>
                                    </p:set>
                                    <p:animEffect filter="fade" transition="in">
                                      <p:cBhvr>
                                        <p:cTn id="11" dur="1000"/>
                                        <p:tgtEl>
                                          <p:spTgt spid="2457"/>
                                        </p:tgtEl>
                                      </p:cBhvr>
                                    </p:animEffect>
                                  </p:childTnLst>
                                </p:cTn>
                              </p:par>
                            </p:childTnLst>
                          </p:cTn>
                        </p:par>
                        <p:par>
                          <p:cTn id="12" fill="hold">
                            <p:stCondLst>
                              <p:cond delay="2000"/>
                            </p:stCondLst>
                            <p:childTnLst>
                              <p:par>
                                <p:cTn id="13" presetClass="entr" nodeType="afterEffect" presetID="10" grpId="3" fill="hold">
                                  <p:stCondLst>
                                    <p:cond delay="0"/>
                                  </p:stCondLst>
                                  <p:iterate type="el" backwards="0">
                                    <p:tmAbs val="0"/>
                                  </p:iterate>
                                  <p:childTnLst>
                                    <p:set>
                                      <p:cBhvr>
                                        <p:cTn id="14" fill="hold"/>
                                        <p:tgtEl>
                                          <p:spTgt spid="2455"/>
                                        </p:tgtEl>
                                        <p:attrNameLst>
                                          <p:attrName>style.visibility</p:attrName>
                                        </p:attrNameLst>
                                      </p:cBhvr>
                                      <p:to>
                                        <p:strVal val="visible"/>
                                      </p:to>
                                    </p:set>
                                    <p:animEffect filter="fade" transition="in">
                                      <p:cBhvr>
                                        <p:cTn id="15" dur="1000"/>
                                        <p:tgtEl>
                                          <p:spTgt spid="2455"/>
                                        </p:tgtEl>
                                      </p:cBhvr>
                                    </p:animEffect>
                                  </p:childTnLst>
                                </p:cTn>
                              </p:par>
                            </p:childTnLst>
                          </p:cTn>
                        </p:par>
                        <p:par>
                          <p:cTn id="16" fill="hold">
                            <p:stCondLst>
                              <p:cond delay="3000"/>
                            </p:stCondLst>
                            <p:childTnLst>
                              <p:par>
                                <p:cTn id="17" presetClass="entr" nodeType="afterEffect" presetID="10" grpId="4" fill="hold">
                                  <p:stCondLst>
                                    <p:cond delay="0"/>
                                  </p:stCondLst>
                                  <p:iterate type="el" backwards="0">
                                    <p:tmAbs val="0"/>
                                  </p:iterate>
                                  <p:childTnLst>
                                    <p:set>
                                      <p:cBhvr>
                                        <p:cTn id="18" fill="hold"/>
                                        <p:tgtEl>
                                          <p:spTgt spid="2456"/>
                                        </p:tgtEl>
                                        <p:attrNameLst>
                                          <p:attrName>style.visibility</p:attrName>
                                        </p:attrNameLst>
                                      </p:cBhvr>
                                      <p:to>
                                        <p:strVal val="visible"/>
                                      </p:to>
                                    </p:set>
                                    <p:animEffect filter="fade" transition="in">
                                      <p:cBhvr>
                                        <p:cTn id="19" dur="1000"/>
                                        <p:tgtEl>
                                          <p:spTgt spid="2456"/>
                                        </p:tgtEl>
                                      </p:cBhvr>
                                    </p:animEffect>
                                  </p:childTnLst>
                                </p:cTn>
                              </p:par>
                            </p:childTnLst>
                          </p:cTn>
                        </p:par>
                        <p:par>
                          <p:cTn id="20" fill="hold">
                            <p:stCondLst>
                              <p:cond delay="4000"/>
                            </p:stCondLst>
                            <p:childTnLst>
                              <p:par>
                                <p:cTn id="21" presetClass="entr" nodeType="afterEffect" presetID="10" grpId="5" fill="hold">
                                  <p:stCondLst>
                                    <p:cond delay="0"/>
                                  </p:stCondLst>
                                  <p:iterate type="el" backwards="0">
                                    <p:tmAbs val="0"/>
                                  </p:iterate>
                                  <p:childTnLst>
                                    <p:set>
                                      <p:cBhvr>
                                        <p:cTn id="22" fill="hold"/>
                                        <p:tgtEl>
                                          <p:spTgt spid="2458"/>
                                        </p:tgtEl>
                                        <p:attrNameLst>
                                          <p:attrName>style.visibility</p:attrName>
                                        </p:attrNameLst>
                                      </p:cBhvr>
                                      <p:to>
                                        <p:strVal val="visible"/>
                                      </p:to>
                                    </p:set>
                                    <p:animEffect filter="fade" transition="in">
                                      <p:cBhvr>
                                        <p:cTn id="23" dur="1000"/>
                                        <p:tgtEl>
                                          <p:spTgt spid="2458"/>
                                        </p:tgtEl>
                                      </p:cBhvr>
                                    </p:animEffect>
                                  </p:childTnLst>
                                </p:cTn>
                              </p:par>
                            </p:childTnLst>
                          </p:cTn>
                        </p:par>
                        <p:par>
                          <p:cTn id="24" fill="hold">
                            <p:stCondLst>
                              <p:cond delay="5000"/>
                            </p:stCondLst>
                            <p:childTnLst>
                              <p:par>
                                <p:cTn id="25" presetClass="entr" nodeType="afterEffect" presetID="10" grpId="6" fill="hold">
                                  <p:stCondLst>
                                    <p:cond delay="0"/>
                                  </p:stCondLst>
                                  <p:iterate type="el" backwards="0">
                                    <p:tmAbs val="0"/>
                                  </p:iterate>
                                  <p:childTnLst>
                                    <p:set>
                                      <p:cBhvr>
                                        <p:cTn id="26" fill="hold"/>
                                        <p:tgtEl>
                                          <p:spTgt spid="2459"/>
                                        </p:tgtEl>
                                        <p:attrNameLst>
                                          <p:attrName>style.visibility</p:attrName>
                                        </p:attrNameLst>
                                      </p:cBhvr>
                                      <p:to>
                                        <p:strVal val="visible"/>
                                      </p:to>
                                    </p:set>
                                    <p:animEffect filter="fade" transition="in">
                                      <p:cBhvr>
                                        <p:cTn id="27" dur="1000"/>
                                        <p:tgtEl>
                                          <p:spTgt spid="24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55" grpId="3"/>
      <p:bldP build="whole" bldLvl="1" animBg="1" rev="0" advAuto="0" spid="2457" grpId="2"/>
      <p:bldP build="whole" bldLvl="1" animBg="1" rev="0" advAuto="0" spid="2454" grpId="1"/>
      <p:bldP build="whole" bldLvl="1" animBg="1" rev="0" advAuto="0" spid="2456" grpId="4"/>
      <p:bldP build="whole" bldLvl="1" animBg="1" rev="0" advAuto="0" spid="2458" grpId="5"/>
      <p:bldP build="whole" bldLvl="1" animBg="1" rev="0" advAuto="0" spid="2459" grpId="6"/>
    </p:bldLst>
  </p:timing>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65"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pic>
        <p:nvPicPr>
          <p:cNvPr id="2466" name="accuracy.pdf" descr="accuracy.pdf"/>
          <p:cNvPicPr>
            <a:picLocks noChangeAspect="1"/>
          </p:cNvPicPr>
          <p:nvPr/>
        </p:nvPicPr>
        <p:blipFill>
          <a:blip r:embed="rId4">
            <a:extLst/>
          </a:blip>
          <a:stretch>
            <a:fillRect/>
          </a:stretch>
        </p:blipFill>
        <p:spPr>
          <a:xfrm>
            <a:off x="7200589" y="6370803"/>
            <a:ext cx="9982822" cy="4991411"/>
          </a:xfrm>
          <a:prstGeom prst="rect">
            <a:avLst/>
          </a:prstGeom>
          <a:ln w="12700">
            <a:miter lim="400000"/>
          </a:ln>
        </p:spPr>
      </p:pic>
      <p:sp>
        <p:nvSpPr>
          <p:cNvPr id="2467" name="Device behavior model tuner"/>
          <p:cNvSpPr txBox="1"/>
          <p:nvPr/>
        </p:nvSpPr>
        <p:spPr>
          <a:xfrm>
            <a:off x="772820" y="765198"/>
            <a:ext cx="988824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116" sz="5800">
                <a:solidFill>
                  <a:srgbClr val="373D41"/>
                </a:solidFill>
                <a:latin typeface="Helvetica"/>
                <a:ea typeface="Helvetica"/>
                <a:cs typeface="Helvetica"/>
                <a:sym typeface="Helvetica"/>
              </a:defRPr>
            </a:lvl1pPr>
          </a:lstStyle>
          <a:p>
            <a:pPr/>
            <a:r>
              <a:t>Device behavior model tuner</a:t>
            </a:r>
          </a:p>
        </p:txBody>
      </p:sp>
      <p:sp>
        <p:nvSpPr>
          <p:cNvPr id="2468" name="Eight VSBs detected…"/>
          <p:cNvSpPr txBox="1"/>
          <p:nvPr/>
        </p:nvSpPr>
        <p:spPr>
          <a:xfrm>
            <a:off x="4933594" y="2874009"/>
            <a:ext cx="14516812" cy="34975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55600" indent="-355600" algn="l">
              <a:lnSpc>
                <a:spcPct val="120000"/>
              </a:lnSpc>
              <a:buSzPct val="100000"/>
              <a:buChar char="•"/>
              <a:defRPr sz="5600"/>
            </a:pPr>
            <a:r>
              <a:t> Eight VSBs detected</a:t>
            </a:r>
          </a:p>
          <a:p>
            <a:pPr marL="711200" indent="-355600" algn="l">
              <a:lnSpc>
                <a:spcPct val="120000"/>
              </a:lnSpc>
              <a:buSzPct val="100000"/>
              <a:buChar char="-"/>
              <a:defRPr sz="4600"/>
            </a:pPr>
            <a:r>
              <a:t> Default ACL, route policy, removing private AS, etc.;</a:t>
            </a:r>
          </a:p>
          <a:p>
            <a:pPr marL="711200" indent="-355600" algn="l">
              <a:lnSpc>
                <a:spcPct val="120000"/>
              </a:lnSpc>
              <a:buSzPct val="100000"/>
              <a:buChar char="-"/>
              <a:defRPr sz="4600"/>
            </a:pPr>
            <a:r>
              <a:t> VSB localization within 10 lines of configuration</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2"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73" name="Hoyan: Deployment experience"/>
          <p:cNvSpPr txBox="1"/>
          <p:nvPr/>
        </p:nvSpPr>
        <p:spPr>
          <a:xfrm>
            <a:off x="772820" y="765198"/>
            <a:ext cx="1149738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 Deployment experience</a:t>
            </a:r>
          </a:p>
        </p:txBody>
      </p:sp>
      <p:sp>
        <p:nvSpPr>
          <p:cNvPr id="2474" name="The overall rate of update-triggered network incidents was cut by more than half in the second year of Hoyan’s deployment."/>
          <p:cNvSpPr txBox="1"/>
          <p:nvPr/>
        </p:nvSpPr>
        <p:spPr>
          <a:xfrm>
            <a:off x="2149861" y="2718552"/>
            <a:ext cx="20084278" cy="1778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500">
                <a:solidFill>
                  <a:schemeClr val="accent5"/>
                </a:solidFill>
              </a:defRPr>
            </a:lvl1pPr>
          </a:lstStyle>
          <a:p>
            <a:pPr/>
            <a:r>
              <a:t>The overall rate of update-triggered network incidents was cut by more than half in the second year of Hoyan’s deployment.</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8"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79" name="Hoyan: Deployment experience"/>
          <p:cNvSpPr txBox="1"/>
          <p:nvPr/>
        </p:nvSpPr>
        <p:spPr>
          <a:xfrm>
            <a:off x="772820" y="765198"/>
            <a:ext cx="1149738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 Deployment experience</a:t>
            </a:r>
          </a:p>
        </p:txBody>
      </p:sp>
      <p:sp>
        <p:nvSpPr>
          <p:cNvPr id="2480" name="The overall rate of update-triggered network incidents was cut by more than half in the second year of Hoyan’s deployment."/>
          <p:cNvSpPr txBox="1"/>
          <p:nvPr/>
        </p:nvSpPr>
        <p:spPr>
          <a:xfrm>
            <a:off x="2149861" y="2718552"/>
            <a:ext cx="20084278" cy="1778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500">
                <a:solidFill>
                  <a:schemeClr val="accent5"/>
                </a:solidFill>
              </a:defRPr>
            </a:lvl1pPr>
          </a:lstStyle>
          <a:p>
            <a:pPr/>
            <a:r>
              <a:t>The overall rate of update-triggered network incidents was cut by more than half in the second year of Hoyan’s deployment.</a:t>
            </a:r>
          </a:p>
        </p:txBody>
      </p:sp>
      <p:grpSp>
        <p:nvGrpSpPr>
          <p:cNvPr id="2483" name="Group"/>
          <p:cNvGrpSpPr/>
          <p:nvPr/>
        </p:nvGrpSpPr>
        <p:grpSpPr>
          <a:xfrm>
            <a:off x="2710115" y="5533387"/>
            <a:ext cx="18468938" cy="2649226"/>
            <a:chOff x="0" y="0"/>
            <a:chExt cx="18468937" cy="2649224"/>
          </a:xfrm>
        </p:grpSpPr>
        <p:pic>
          <p:nvPicPr>
            <p:cNvPr id="2481" name="audit_config_error.pdf" descr="audit_config_error.pdf"/>
            <p:cNvPicPr>
              <a:picLocks noChangeAspect="1"/>
            </p:cNvPicPr>
            <p:nvPr/>
          </p:nvPicPr>
          <p:blipFill>
            <a:blip r:embed="rId4">
              <a:extLst/>
            </a:blip>
            <a:stretch>
              <a:fillRect/>
            </a:stretch>
          </p:blipFill>
          <p:spPr>
            <a:xfrm>
              <a:off x="10443995" y="0"/>
              <a:ext cx="8024943" cy="2649225"/>
            </a:xfrm>
            <a:prstGeom prst="rect">
              <a:avLst/>
            </a:prstGeom>
            <a:ln w="12700" cap="flat">
              <a:noFill/>
              <a:miter lim="400000"/>
            </a:ln>
            <a:effectLst/>
          </p:spPr>
        </p:pic>
        <p:sp>
          <p:nvSpPr>
            <p:cNvPr id="2482" name="Configuration auditing verification (Jan 2018 - Dec 2019)"/>
            <p:cNvSpPr txBox="1"/>
            <p:nvPr/>
          </p:nvSpPr>
          <p:spPr>
            <a:xfrm>
              <a:off x="0" y="638812"/>
              <a:ext cx="9514047" cy="1371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marL="457200" indent="-457200" algn="l">
                <a:buSzPct val="100000"/>
                <a:buChar char="•"/>
                <a:defRPr sz="4200"/>
              </a:lvl1pPr>
            </a:lstStyle>
            <a:p>
              <a:pPr/>
              <a:r>
                <a:t>Configuration auditing verification (Jan 2018 - Dec 2019)</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483"/>
                                        </p:tgtEl>
                                        <p:attrNameLst>
                                          <p:attrName>style.visibility</p:attrName>
                                        </p:attrNameLst>
                                      </p:cBhvr>
                                      <p:to>
                                        <p:strVal val="visible"/>
                                      </p:to>
                                    </p:set>
                                    <p:animEffect filter="fade" transition="in">
                                      <p:cBhvr>
                                        <p:cTn id="7" dur="1000"/>
                                        <p:tgtEl>
                                          <p:spTgt spid="24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83" grpId="1"/>
    </p:bldLst>
  </p:timing>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87"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488" name="Hoyan: Deployment experience"/>
          <p:cNvSpPr txBox="1"/>
          <p:nvPr/>
        </p:nvSpPr>
        <p:spPr>
          <a:xfrm>
            <a:off x="772820" y="765198"/>
            <a:ext cx="1149738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 Deployment experience</a:t>
            </a:r>
          </a:p>
        </p:txBody>
      </p:sp>
      <p:sp>
        <p:nvSpPr>
          <p:cNvPr id="2489" name="The overall rate of update-triggered network incidents was cut by more than half in the second year of Hoyan’s deployment."/>
          <p:cNvSpPr txBox="1"/>
          <p:nvPr/>
        </p:nvSpPr>
        <p:spPr>
          <a:xfrm>
            <a:off x="2149861" y="2718552"/>
            <a:ext cx="20084278" cy="1778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500">
                <a:solidFill>
                  <a:schemeClr val="accent5"/>
                </a:solidFill>
              </a:defRPr>
            </a:lvl1pPr>
          </a:lstStyle>
          <a:p>
            <a:pPr/>
            <a:r>
              <a:t>The overall rate of update-triggered network incidents was cut by more than half in the second year of Hoyan’s deployment.</a:t>
            </a:r>
          </a:p>
        </p:txBody>
      </p:sp>
      <p:pic>
        <p:nvPicPr>
          <p:cNvPr id="2490" name="audit_config_error.pdf" descr="audit_config_error.pdf"/>
          <p:cNvPicPr>
            <a:picLocks noChangeAspect="1"/>
          </p:cNvPicPr>
          <p:nvPr/>
        </p:nvPicPr>
        <p:blipFill>
          <a:blip r:embed="rId4">
            <a:extLst/>
          </a:blip>
          <a:stretch>
            <a:fillRect/>
          </a:stretch>
        </p:blipFill>
        <p:spPr>
          <a:xfrm>
            <a:off x="13154110" y="5533387"/>
            <a:ext cx="8024943" cy="2649226"/>
          </a:xfrm>
          <a:prstGeom prst="rect">
            <a:avLst/>
          </a:prstGeom>
          <a:ln w="12700">
            <a:miter lim="400000"/>
          </a:ln>
        </p:spPr>
      </p:pic>
      <p:sp>
        <p:nvSpPr>
          <p:cNvPr id="2491" name="Configuration auditing verification (Jan 2018 - Dec 2019)"/>
          <p:cNvSpPr txBox="1"/>
          <p:nvPr/>
        </p:nvSpPr>
        <p:spPr>
          <a:xfrm>
            <a:off x="2710115" y="6172199"/>
            <a:ext cx="9514047" cy="137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457200" indent="-457200" algn="l">
              <a:buSzPct val="100000"/>
              <a:buChar char="•"/>
              <a:defRPr sz="4200"/>
            </a:lvl1pPr>
          </a:lstStyle>
          <a:p>
            <a:pPr/>
            <a:r>
              <a:t>Configuration auditing verification (Jan 2018 - Dec 2019)</a:t>
            </a:r>
          </a:p>
        </p:txBody>
      </p:sp>
      <p:grpSp>
        <p:nvGrpSpPr>
          <p:cNvPr id="2494" name="Group"/>
          <p:cNvGrpSpPr/>
          <p:nvPr/>
        </p:nvGrpSpPr>
        <p:grpSpPr>
          <a:xfrm>
            <a:off x="2703329" y="9219447"/>
            <a:ext cx="18482368" cy="2649706"/>
            <a:chOff x="0" y="0"/>
            <a:chExt cx="18482365" cy="2649705"/>
          </a:xfrm>
        </p:grpSpPr>
        <p:sp>
          <p:nvSpPr>
            <p:cNvPr id="2492" name="Configuration update verification (Jan 2019 - Dec 2019)"/>
            <p:cNvSpPr txBox="1"/>
            <p:nvPr/>
          </p:nvSpPr>
          <p:spPr>
            <a:xfrm>
              <a:off x="0" y="117329"/>
              <a:ext cx="9306218" cy="1371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marL="457200" indent="-457200" algn="l">
                <a:buSzPct val="100000"/>
                <a:buChar char="•"/>
                <a:defRPr sz="4200"/>
              </a:lvl1pPr>
            </a:lstStyle>
            <a:p>
              <a:pPr/>
              <a:r>
                <a:t>Configuration update verification (Jan 2019 - Dec 2019)</a:t>
              </a:r>
            </a:p>
          </p:txBody>
        </p:sp>
        <p:pic>
          <p:nvPicPr>
            <p:cNvPr id="2493" name="update_config_error.pdf" descr="update_config_error.pdf"/>
            <p:cNvPicPr>
              <a:picLocks noChangeAspect="1"/>
            </p:cNvPicPr>
            <p:nvPr/>
          </p:nvPicPr>
          <p:blipFill>
            <a:blip r:embed="rId5">
              <a:extLst/>
            </a:blip>
            <a:stretch>
              <a:fillRect/>
            </a:stretch>
          </p:blipFill>
          <p:spPr>
            <a:xfrm>
              <a:off x="10455965" y="0"/>
              <a:ext cx="8026401" cy="2649706"/>
            </a:xfrm>
            <a:prstGeom prst="rect">
              <a:avLst/>
            </a:prstGeom>
            <a:ln w="12700"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494"/>
                                        </p:tgtEl>
                                        <p:attrNameLst>
                                          <p:attrName>style.visibility</p:attrName>
                                        </p:attrNameLst>
                                      </p:cBhvr>
                                      <p:to>
                                        <p:strVal val="visible"/>
                                      </p:to>
                                    </p:set>
                                    <p:animEffect filter="fade" transition="in">
                                      <p:cBhvr>
                                        <p:cTn id="7" dur="1000"/>
                                        <p:tgtEl>
                                          <p:spTgt spid="24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94" grpId="1"/>
    </p:bldLst>
  </p:timing>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98"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499" name="Hoyan’s verification capability summary"/>
          <p:cNvSpPr txBox="1"/>
          <p:nvPr/>
        </p:nvSpPr>
        <p:spPr>
          <a:xfrm>
            <a:off x="772820" y="765198"/>
            <a:ext cx="14744314"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Hoyan’s verification capability summary</a:t>
            </a:r>
          </a:p>
        </p:txBody>
      </p:sp>
      <p:sp>
        <p:nvSpPr>
          <p:cNvPr id="2500" name="Rectangle"/>
          <p:cNvSpPr/>
          <p:nvPr/>
        </p:nvSpPr>
        <p:spPr>
          <a:xfrm>
            <a:off x="1203288" y="2654300"/>
            <a:ext cx="21977424" cy="1896498"/>
          </a:xfrm>
          <a:prstGeom prst="rect">
            <a:avLst/>
          </a:prstGeom>
          <a:solidFill>
            <a:srgbClr val="F0ECE3"/>
          </a:solidFill>
          <a:ln w="12700">
            <a:miter lim="400000"/>
          </a:ln>
        </p:spPr>
        <p:txBody>
          <a:bodyPr lIns="50800" tIns="50800" rIns="50800" bIns="50800" anchor="ctr"/>
          <a:lstStyle/>
          <a:p>
            <a:pPr>
              <a:defRPr sz="3200">
                <a:solidFill>
                  <a:srgbClr val="FFFFFF"/>
                </a:solidFill>
              </a:defRPr>
            </a:pPr>
          </a:p>
        </p:txBody>
      </p:sp>
      <p:sp>
        <p:nvSpPr>
          <p:cNvPr id="2501" name="What protocols are covered by Hoyan?…"/>
          <p:cNvSpPr txBox="1"/>
          <p:nvPr/>
        </p:nvSpPr>
        <p:spPr>
          <a:xfrm>
            <a:off x="1801866" y="27790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What protocols are covered by Hoyan?</a:t>
            </a:r>
          </a:p>
          <a:p>
            <a:pPr marL="457200" indent="-457200" algn="l">
              <a:lnSpc>
                <a:spcPct val="120000"/>
              </a:lnSpc>
              <a:buSzPct val="100000"/>
              <a:buChar char="•"/>
              <a:defRPr sz="4000"/>
            </a:pPr>
            <a:r>
              <a:t>BGP (eBGP and iBGP), IGP (IS-IS and OSPF), static routes, route redistribution and ACL</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03"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504" name="Hoyan’s verification capability summary"/>
          <p:cNvSpPr txBox="1"/>
          <p:nvPr/>
        </p:nvSpPr>
        <p:spPr>
          <a:xfrm>
            <a:off x="772820" y="765198"/>
            <a:ext cx="14744314"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Hoyan’s verification capability summary</a:t>
            </a:r>
          </a:p>
        </p:txBody>
      </p:sp>
      <p:sp>
        <p:nvSpPr>
          <p:cNvPr id="2505" name="Rectangle"/>
          <p:cNvSpPr/>
          <p:nvPr/>
        </p:nvSpPr>
        <p:spPr>
          <a:xfrm>
            <a:off x="1203288" y="2660568"/>
            <a:ext cx="21977424" cy="1896499"/>
          </a:xfrm>
          <a:prstGeom prst="rect">
            <a:avLst/>
          </a:prstGeom>
          <a:solidFill>
            <a:srgbClr val="F0ECE3"/>
          </a:solidFill>
          <a:ln w="12700">
            <a:miter lim="400000"/>
          </a:ln>
        </p:spPr>
        <p:txBody>
          <a:bodyPr lIns="50800" tIns="50800" rIns="50800" bIns="50800" anchor="ctr"/>
          <a:lstStyle/>
          <a:p>
            <a:pPr>
              <a:defRPr sz="3200">
                <a:solidFill>
                  <a:srgbClr val="FFFFFF"/>
                </a:solidFill>
              </a:defRPr>
            </a:pPr>
          </a:p>
        </p:txBody>
      </p:sp>
      <p:sp>
        <p:nvSpPr>
          <p:cNvPr id="2506" name="What protocols are covered by Hoyan?…"/>
          <p:cNvSpPr txBox="1"/>
          <p:nvPr/>
        </p:nvSpPr>
        <p:spPr>
          <a:xfrm>
            <a:off x="1801866" y="2779066"/>
            <a:ext cx="2078026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120000"/>
              </a:lnSpc>
              <a:defRPr b="1">
                <a:latin typeface="Helvetica"/>
                <a:ea typeface="Helvetica"/>
                <a:cs typeface="Helvetica"/>
                <a:sym typeface="Helvetica"/>
              </a:defRPr>
            </a:pPr>
            <a:r>
              <a:t>What protocols are covered by Hoyan?</a:t>
            </a:r>
          </a:p>
          <a:p>
            <a:pPr marL="457200" indent="-457200" algn="l">
              <a:lnSpc>
                <a:spcPct val="120000"/>
              </a:lnSpc>
              <a:buSzPct val="100000"/>
              <a:buChar char="•"/>
              <a:defRPr sz="4000"/>
            </a:pPr>
            <a:r>
              <a:t>BGP (eBGP and iBGP), IGP (IS-IS and OSPF), static routes, route redistribution and ACL</a:t>
            </a:r>
          </a:p>
        </p:txBody>
      </p:sp>
      <p:grpSp>
        <p:nvGrpSpPr>
          <p:cNvPr id="2509" name="Group"/>
          <p:cNvGrpSpPr/>
          <p:nvPr/>
        </p:nvGrpSpPr>
        <p:grpSpPr>
          <a:xfrm>
            <a:off x="1203288" y="5510528"/>
            <a:ext cx="21977424" cy="4519625"/>
            <a:chOff x="0" y="0"/>
            <a:chExt cx="21977422" cy="4519623"/>
          </a:xfrm>
        </p:grpSpPr>
        <p:sp>
          <p:nvSpPr>
            <p:cNvPr id="2507" name="Rectangle"/>
            <p:cNvSpPr/>
            <p:nvPr/>
          </p:nvSpPr>
          <p:spPr>
            <a:xfrm>
              <a:off x="0" y="0"/>
              <a:ext cx="21977423" cy="4519624"/>
            </a:xfrm>
            <a:prstGeom prst="rect">
              <a:avLst/>
            </a:prstGeom>
            <a:solidFill>
              <a:srgbClr val="DFD3C3"/>
            </a:solidFill>
            <a:ln w="12700" cap="flat">
              <a:noFill/>
              <a:miter lim="400000"/>
            </a:ln>
            <a:effectLst/>
          </p:spPr>
          <p:txBody>
            <a:bodyPr wrap="square" lIns="50800" tIns="50800" rIns="50800" bIns="50800" numCol="1" anchor="ctr">
              <a:noAutofit/>
            </a:bodyPr>
            <a:lstStyle/>
            <a:p>
              <a:pPr>
                <a:defRPr sz="3200">
                  <a:solidFill>
                    <a:srgbClr val="FFFFFF"/>
                  </a:solidFill>
                </a:defRPr>
              </a:pPr>
            </a:p>
          </p:txBody>
        </p:sp>
        <p:sp>
          <p:nvSpPr>
            <p:cNvPr id="2508" name="What properties can Hoyan verify?…"/>
            <p:cNvSpPr txBox="1"/>
            <p:nvPr/>
          </p:nvSpPr>
          <p:spPr>
            <a:xfrm>
              <a:off x="598577" y="244498"/>
              <a:ext cx="20780268" cy="382016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l">
                <a:lnSpc>
                  <a:spcPct val="120000"/>
                </a:lnSpc>
                <a:defRPr b="1">
                  <a:latin typeface="Helvetica"/>
                  <a:ea typeface="Helvetica"/>
                  <a:cs typeface="Helvetica"/>
                  <a:sym typeface="Helvetica"/>
                </a:defRPr>
              </a:pPr>
              <a:r>
                <a:t>What properties can Hoyan verify?</a:t>
              </a:r>
            </a:p>
            <a:p>
              <a:pPr marL="457200" indent="-457200" algn="l">
                <a:lnSpc>
                  <a:spcPct val="120000"/>
                </a:lnSpc>
                <a:buSzPct val="100000"/>
                <a:buChar char="•"/>
                <a:defRPr sz="4000"/>
              </a:pPr>
              <a:r>
                <a:t>Reachability (route and packet reachability)</a:t>
              </a:r>
            </a:p>
            <a:p>
              <a:pPr marL="457200" indent="-457200" algn="l">
                <a:lnSpc>
                  <a:spcPct val="120000"/>
                </a:lnSpc>
                <a:buSzPct val="100000"/>
                <a:buChar char="•"/>
                <a:defRPr sz="4000"/>
              </a:pPr>
              <a:r>
                <a:t>K-failure tolerance</a:t>
              </a:r>
            </a:p>
            <a:p>
              <a:pPr marL="457200" indent="-457200" algn="l">
                <a:lnSpc>
                  <a:spcPct val="120000"/>
                </a:lnSpc>
                <a:buSzPct val="100000"/>
                <a:buChar char="•"/>
                <a:defRPr sz="4000"/>
              </a:pPr>
              <a:r>
                <a:t>Non-deterministic routing update race</a:t>
              </a:r>
            </a:p>
            <a:p>
              <a:pPr marL="457200" indent="-457200" algn="l">
                <a:lnSpc>
                  <a:spcPct val="120000"/>
                </a:lnSpc>
                <a:buSzPct val="100000"/>
                <a:buChar char="•"/>
                <a:defRPr sz="4000"/>
              </a:pPr>
              <a:r>
                <a:t>Multipath consistency (equality) </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2509"/>
                                        </p:tgtEl>
                                        <p:attrNameLst>
                                          <p:attrName>style.visibility</p:attrName>
                                        </p:attrNameLst>
                                      </p:cBhvr>
                                      <p:to>
                                        <p:strVal val="visible"/>
                                      </p:to>
                                    </p:set>
                                    <p:animEffect filter="fade" transition="in">
                                      <p:cBhvr>
                                        <p:cTn id="7" dur="1000"/>
                                        <p:tgtEl>
                                          <p:spTgt spid="25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09" grpId="1"/>
    </p:bldLst>
  </p:timing>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1" name="Rectangle"/>
          <p:cNvSpPr/>
          <p:nvPr/>
        </p:nvSpPr>
        <p:spPr>
          <a:xfrm>
            <a:off x="511322" y="163922"/>
            <a:ext cx="5070479" cy="1440967"/>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pic>
        <p:nvPicPr>
          <p:cNvPr id="2512" name="InsidePacket-image.jpg" descr="InsidePacket-image.jpg"/>
          <p:cNvPicPr>
            <a:picLocks noChangeAspect="1"/>
          </p:cNvPicPr>
          <p:nvPr/>
        </p:nvPicPr>
        <p:blipFill>
          <a:blip r:embed="rId2">
            <a:extLst/>
          </a:blip>
          <a:stretch>
            <a:fillRect/>
          </a:stretch>
        </p:blipFill>
        <p:spPr>
          <a:xfrm>
            <a:off x="-6027504" y="0"/>
            <a:ext cx="23929871" cy="13716000"/>
          </a:xfrm>
          <a:prstGeom prst="rect">
            <a:avLst/>
          </a:prstGeom>
          <a:ln w="12700">
            <a:miter lim="400000"/>
          </a:ln>
        </p:spPr>
      </p:pic>
      <p:sp>
        <p:nvSpPr>
          <p:cNvPr id="2513" name="Rectangle"/>
          <p:cNvSpPr/>
          <p:nvPr/>
        </p:nvSpPr>
        <p:spPr>
          <a:xfrm>
            <a:off x="7908675" y="-267878"/>
            <a:ext cx="16719256" cy="14886558"/>
          </a:xfrm>
          <a:prstGeom prst="rect">
            <a:avLst/>
          </a:prstGeom>
          <a:solidFill>
            <a:srgbClr val="414141"/>
          </a:solidFill>
          <a:ln w="12700">
            <a:miter lim="400000"/>
          </a:ln>
        </p:spPr>
        <p:txBody>
          <a:bodyPr lIns="50800" tIns="50800" rIns="50800" bIns="50800" anchor="ctr"/>
          <a:lstStyle/>
          <a:p>
            <a:pPr>
              <a:defRPr sz="6000">
                <a:solidFill>
                  <a:schemeClr val="accent5">
                    <a:hueOff val="-444211"/>
                    <a:satOff val="-14915"/>
                    <a:lumOff val="22857"/>
                  </a:schemeClr>
                </a:solidFill>
                <a:latin typeface="Helvetica"/>
                <a:ea typeface="Helvetica"/>
                <a:cs typeface="Helvetica"/>
                <a:sym typeface="Helvetica"/>
              </a:defRPr>
            </a:pPr>
          </a:p>
        </p:txBody>
      </p:sp>
      <p:sp>
        <p:nvSpPr>
          <p:cNvPr id="2514" name="目录"/>
          <p:cNvSpPr txBox="1"/>
          <p:nvPr/>
        </p:nvSpPr>
        <p:spPr>
          <a:xfrm>
            <a:off x="2402948" y="5348882"/>
            <a:ext cx="2349501" cy="1663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800">
                <a:solidFill>
                  <a:srgbClr val="DCDEE0"/>
                </a:solidFill>
                <a:latin typeface="Helvetica"/>
                <a:ea typeface="Helvetica"/>
                <a:cs typeface="Helvetica"/>
                <a:sym typeface="Helvetica"/>
              </a:defRPr>
            </a:lvl1pPr>
          </a:lstStyle>
          <a:p>
            <a:pPr/>
            <a:r>
              <a:t>目录</a:t>
            </a:r>
          </a:p>
        </p:txBody>
      </p:sp>
      <p:sp>
        <p:nvSpPr>
          <p:cNvPr id="2515" name="文本框 1"/>
          <p:cNvSpPr txBox="1"/>
          <p:nvPr/>
        </p:nvSpPr>
        <p:spPr>
          <a:xfrm>
            <a:off x="9885637" y="2278415"/>
            <a:ext cx="1056611"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01</a:t>
            </a:r>
          </a:p>
        </p:txBody>
      </p:sp>
      <p:sp>
        <p:nvSpPr>
          <p:cNvPr id="2516" name="IT基础设施云化"/>
          <p:cNvSpPr txBox="1"/>
          <p:nvPr/>
        </p:nvSpPr>
        <p:spPr>
          <a:xfrm>
            <a:off x="11057483" y="2356868"/>
            <a:ext cx="7689145" cy="945446"/>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复杂的云网络基础设施规划</a:t>
            </a:r>
          </a:p>
        </p:txBody>
      </p:sp>
      <p:sp>
        <p:nvSpPr>
          <p:cNvPr id="2517" name="文本框 1"/>
          <p:cNvSpPr txBox="1"/>
          <p:nvPr/>
        </p:nvSpPr>
        <p:spPr>
          <a:xfrm>
            <a:off x="9885636" y="4549923"/>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02</a:t>
            </a:r>
          </a:p>
        </p:txBody>
      </p:sp>
      <p:sp>
        <p:nvSpPr>
          <p:cNvPr id="2518" name="IT基础设施云化"/>
          <p:cNvSpPr txBox="1"/>
          <p:nvPr/>
        </p:nvSpPr>
        <p:spPr>
          <a:xfrm>
            <a:off x="11057482" y="4628376"/>
            <a:ext cx="7195532"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基于 IBN 思想的网络规划</a:t>
            </a:r>
          </a:p>
        </p:txBody>
      </p:sp>
      <p:sp>
        <p:nvSpPr>
          <p:cNvPr id="2519" name="文本框 1"/>
          <p:cNvSpPr txBox="1"/>
          <p:nvPr/>
        </p:nvSpPr>
        <p:spPr>
          <a:xfrm>
            <a:off x="9911036" y="6707130"/>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rgbClr val="DCDEE0"/>
                </a:solidFill>
                <a:latin typeface="Helvetica"/>
                <a:ea typeface="Helvetica"/>
                <a:cs typeface="Helvetica"/>
                <a:sym typeface="Helvetica"/>
              </a:defRPr>
            </a:lvl1pPr>
          </a:lstStyle>
          <a:p>
            <a:pPr/>
            <a:r>
              <a:t>03</a:t>
            </a:r>
          </a:p>
        </p:txBody>
      </p:sp>
      <p:sp>
        <p:nvSpPr>
          <p:cNvPr id="2520" name="IT基础设施云化"/>
          <p:cNvSpPr txBox="1"/>
          <p:nvPr/>
        </p:nvSpPr>
        <p:spPr>
          <a:xfrm>
            <a:off x="11082882" y="6760184"/>
            <a:ext cx="578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rgbClr val="DCDEE0"/>
                </a:solidFill>
                <a:latin typeface="Helvetica"/>
                <a:ea typeface="Helvetica"/>
                <a:cs typeface="Helvetica"/>
                <a:sym typeface="Helvetica"/>
              </a:defRPr>
            </a:lvl1pPr>
          </a:lstStyle>
          <a:p>
            <a:pPr/>
            <a:r>
              <a:t>具体例子：网络验证</a:t>
            </a:r>
          </a:p>
        </p:txBody>
      </p:sp>
      <p:sp>
        <p:nvSpPr>
          <p:cNvPr id="2521" name="文本框 1"/>
          <p:cNvSpPr txBox="1"/>
          <p:nvPr/>
        </p:nvSpPr>
        <p:spPr>
          <a:xfrm>
            <a:off x="9911036" y="9004038"/>
            <a:ext cx="1056612" cy="1013452"/>
          </a:xfrm>
          <a:prstGeom prst="rect">
            <a:avLst/>
          </a:prstGeom>
          <a:ln w="12700">
            <a:miter lim="400000"/>
          </a:ln>
          <a:extLst>
            <a:ext uri="{C572A759-6A51-4108-AA02-DFA0A04FC94B}">
              <ma14:wrappingTextBoxFlag xmlns:ma14="http://schemas.microsoft.com/office/mac/drawingml/2011/main" val="1"/>
            </a:ext>
          </a:extLst>
        </p:spPr>
        <p:txBody>
          <a:bodyPr lIns="49525" tIns="49525" rIns="49525" bIns="49525" anchor="ctr">
            <a:spAutoFit/>
          </a:bodyPr>
          <a:lstStyle>
            <a:lvl1pPr algn="l" defTabSz="490713">
              <a:lnSpc>
                <a:spcPct val="110000"/>
              </a:lnSpc>
              <a:defRPr b="1" sz="6000">
                <a:solidFill>
                  <a:schemeClr val="accent3">
                    <a:satOff val="18648"/>
                    <a:lumOff val="5971"/>
                  </a:schemeClr>
                </a:solidFill>
                <a:latin typeface="Helvetica"/>
                <a:ea typeface="Helvetica"/>
                <a:cs typeface="Helvetica"/>
                <a:sym typeface="Helvetica"/>
              </a:defRPr>
            </a:lvl1pPr>
          </a:lstStyle>
          <a:p>
            <a:pPr/>
            <a:r>
              <a:t>04</a:t>
            </a:r>
          </a:p>
        </p:txBody>
      </p:sp>
      <p:sp>
        <p:nvSpPr>
          <p:cNvPr id="2522" name="IT基础设施云化"/>
          <p:cNvSpPr txBox="1"/>
          <p:nvPr/>
        </p:nvSpPr>
        <p:spPr>
          <a:xfrm>
            <a:off x="11082882" y="9057092"/>
            <a:ext cx="7054145" cy="945445"/>
          </a:xfrm>
          <a:prstGeom prst="rect">
            <a:avLst/>
          </a:prstGeom>
          <a:ln w="12700">
            <a:miter lim="400000"/>
          </a:ln>
          <a:extLst>
            <a:ext uri="{C572A759-6A51-4108-AA02-DFA0A04FC94B}">
              <ma14:wrappingTextBoxFlag xmlns:ma14="http://schemas.microsoft.com/office/mac/drawingml/2011/main" val="1"/>
            </a:ext>
          </a:extLst>
        </p:spPr>
        <p:txBody>
          <a:bodyPr wrap="none" lIns="28222" tIns="28222" rIns="28222" bIns="28222">
            <a:spAutoFit/>
          </a:bodyPr>
          <a:lstStyle>
            <a:lvl1pPr algn="l" defTabSz="458610">
              <a:defRPr>
                <a:solidFill>
                  <a:schemeClr val="accent3">
                    <a:satOff val="18648"/>
                    <a:lumOff val="5971"/>
                  </a:schemeClr>
                </a:solidFill>
                <a:latin typeface="Helvetica"/>
                <a:ea typeface="Helvetica"/>
                <a:cs typeface="Helvetica"/>
                <a:sym typeface="Helvetica"/>
              </a:defRPr>
            </a:lvl1pPr>
          </a:lstStyle>
          <a:p>
            <a:pPr/>
            <a:r>
              <a:t>更多的方向和未来的思考</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4" name="Rectangle"/>
          <p:cNvSpPr/>
          <p:nvPr/>
        </p:nvSpPr>
        <p:spPr>
          <a:xfrm>
            <a:off x="1203288" y="2440323"/>
            <a:ext cx="21977424" cy="3937932"/>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525"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526" name="Our lessons and open questions"/>
          <p:cNvSpPr txBox="1"/>
          <p:nvPr/>
        </p:nvSpPr>
        <p:spPr>
          <a:xfrm>
            <a:off x="772820" y="765198"/>
            <a:ext cx="1197535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Our lessons and open questions</a:t>
            </a:r>
          </a:p>
        </p:txBody>
      </p:sp>
      <p:sp>
        <p:nvSpPr>
          <p:cNvPr id="2527" name="Verification on WAN is more needed than DCNs…"/>
          <p:cNvSpPr txBox="1"/>
          <p:nvPr/>
        </p:nvSpPr>
        <p:spPr>
          <a:xfrm>
            <a:off x="1622154" y="2629361"/>
            <a:ext cx="20710715"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Verification on WAN is more needed than DCNs</a:t>
            </a:r>
          </a:p>
          <a:p>
            <a:pPr marL="609600" indent="-228600" algn="l">
              <a:lnSpc>
                <a:spcPct val="120000"/>
              </a:lnSpc>
              <a:buSzPct val="100000"/>
              <a:buChar char="-"/>
              <a:defRPr sz="4600"/>
            </a:pPr>
            <a:r>
              <a:t> WAN is more complex than DCNs in routing policies and dependencies</a:t>
            </a:r>
          </a:p>
          <a:p>
            <a:pPr marL="609600" indent="-228600" algn="l">
              <a:lnSpc>
                <a:spcPct val="120000"/>
              </a:lnSpc>
              <a:buSzPct val="100000"/>
              <a:buChar char="-"/>
              <a:defRPr sz="4600"/>
            </a:pPr>
            <a:r>
              <a:t> WAN is not symmetric and configuration is not such “modular”</a:t>
            </a:r>
          </a:p>
          <a:p>
            <a:pPr marL="609600" indent="-228600" algn="l">
              <a:lnSpc>
                <a:spcPct val="120000"/>
              </a:lnSpc>
              <a:buSzPct val="100000"/>
              <a:buChar char="-"/>
              <a:defRPr sz="4600"/>
            </a:pPr>
            <a:r>
              <a:t> Tricky errors, e.g., non-deterministic issues  </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9" name="Rectangle"/>
          <p:cNvSpPr/>
          <p:nvPr/>
        </p:nvSpPr>
        <p:spPr>
          <a:xfrm>
            <a:off x="1203288" y="7189778"/>
            <a:ext cx="21977424" cy="4122554"/>
          </a:xfrm>
          <a:prstGeom prst="rect">
            <a:avLst/>
          </a:prstGeom>
          <a:solidFill>
            <a:srgbClr val="FFFDA9"/>
          </a:solidFill>
          <a:ln w="12700">
            <a:miter lim="400000"/>
          </a:ln>
        </p:spPr>
        <p:txBody>
          <a:bodyPr lIns="50800" tIns="50800" rIns="50800" bIns="50800" anchor="ctr"/>
          <a:lstStyle/>
          <a:p>
            <a:pPr>
              <a:defRPr sz="3200">
                <a:solidFill>
                  <a:srgbClr val="FFFFFF"/>
                </a:solidFill>
              </a:defRPr>
            </a:pPr>
          </a:p>
        </p:txBody>
      </p:sp>
      <p:sp>
        <p:nvSpPr>
          <p:cNvPr id="2530" name="Rectangle"/>
          <p:cNvSpPr/>
          <p:nvPr/>
        </p:nvSpPr>
        <p:spPr>
          <a:xfrm>
            <a:off x="1203288" y="2465723"/>
            <a:ext cx="21977424" cy="3937932"/>
          </a:xfrm>
          <a:prstGeom prst="rect">
            <a:avLst/>
          </a:prstGeom>
          <a:solidFill>
            <a:srgbClr val="D4FDD5"/>
          </a:solidFill>
          <a:ln w="12700">
            <a:miter lim="400000"/>
          </a:ln>
        </p:spPr>
        <p:txBody>
          <a:bodyPr lIns="50800" tIns="50800" rIns="50800" bIns="50800" anchor="ctr"/>
          <a:lstStyle/>
          <a:p>
            <a:pPr>
              <a:defRPr sz="3200">
                <a:solidFill>
                  <a:srgbClr val="FFFFFF"/>
                </a:solidFill>
              </a:defRPr>
            </a:pPr>
          </a:p>
        </p:txBody>
      </p:sp>
      <p:pic>
        <p:nvPicPr>
          <p:cNvPr id="2531"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532" name="Our lessons and open questions"/>
          <p:cNvSpPr txBox="1"/>
          <p:nvPr/>
        </p:nvSpPr>
        <p:spPr>
          <a:xfrm>
            <a:off x="772820" y="765198"/>
            <a:ext cx="1197535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Our lessons and open questions</a:t>
            </a:r>
          </a:p>
        </p:txBody>
      </p:sp>
      <p:sp>
        <p:nvSpPr>
          <p:cNvPr id="2533" name="Verification on WAN is more needed than DCNs…"/>
          <p:cNvSpPr txBox="1"/>
          <p:nvPr/>
        </p:nvSpPr>
        <p:spPr>
          <a:xfrm>
            <a:off x="1622154" y="2654761"/>
            <a:ext cx="20710715"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Verification on WAN is more needed than DCNs</a:t>
            </a:r>
          </a:p>
          <a:p>
            <a:pPr marL="609600" indent="-228600" algn="l">
              <a:lnSpc>
                <a:spcPct val="120000"/>
              </a:lnSpc>
              <a:buSzPct val="100000"/>
              <a:buChar char="-"/>
              <a:defRPr sz="4600"/>
            </a:pPr>
            <a:r>
              <a:t> WAN is more complex than DCNs in routing policies and dependencies</a:t>
            </a:r>
          </a:p>
          <a:p>
            <a:pPr marL="609600" indent="-228600" algn="l">
              <a:lnSpc>
                <a:spcPct val="120000"/>
              </a:lnSpc>
              <a:buSzPct val="100000"/>
              <a:buChar char="-"/>
              <a:defRPr sz="4600"/>
            </a:pPr>
            <a:r>
              <a:t> WAN is not symmetric and configuration is not such “modular”</a:t>
            </a:r>
          </a:p>
          <a:p>
            <a:pPr marL="609600" indent="-228600" algn="l">
              <a:lnSpc>
                <a:spcPct val="120000"/>
              </a:lnSpc>
              <a:buSzPct val="100000"/>
              <a:buChar char="-"/>
              <a:defRPr sz="4600"/>
            </a:pPr>
            <a:r>
              <a:t> Tricky errors, e.g., non-deterministic issues  </a:t>
            </a:r>
          </a:p>
        </p:txBody>
      </p:sp>
      <p:sp>
        <p:nvSpPr>
          <p:cNvPr id="2534" name="Expressing intent and intent extraction…"/>
          <p:cNvSpPr txBox="1"/>
          <p:nvPr/>
        </p:nvSpPr>
        <p:spPr>
          <a:xfrm>
            <a:off x="1622154" y="7467553"/>
            <a:ext cx="21139694"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Expressing intent and intent extraction</a:t>
            </a:r>
          </a:p>
          <a:p>
            <a:pPr marL="609600" indent="-228600" algn="l">
              <a:lnSpc>
                <a:spcPct val="120000"/>
              </a:lnSpc>
              <a:buSzPct val="100000"/>
              <a:buChar char="-"/>
              <a:defRPr sz="4600"/>
            </a:pPr>
            <a:r>
              <a:t> Multiple security domains and implicit business needs </a:t>
            </a:r>
          </a:p>
          <a:p>
            <a:pPr marL="609600" indent="-228600" algn="l">
              <a:lnSpc>
                <a:spcPct val="120000"/>
              </a:lnSpc>
              <a:buSzPct val="100000"/>
              <a:buChar char="-"/>
              <a:defRPr sz="4600"/>
            </a:pPr>
            <a:r>
              <a:t> Does example-based specification help? e.g., example spec verification or synthesis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2"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23"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24"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525"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526"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27"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28"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29"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0"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1"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2"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3"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4"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5"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36"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37"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38"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39"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40"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41"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42"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43"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544"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45"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46"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47"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48"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49"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50"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51"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552"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53"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54"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55"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556"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557"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558"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559"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560"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61"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562"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563"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564"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565"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566"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582"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568"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569"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570"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571"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572"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583"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574"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pic>
        <p:nvPicPr>
          <p:cNvPr id="575" name="Image" descr="Image"/>
          <p:cNvPicPr>
            <a:picLocks noChangeAspect="1"/>
          </p:cNvPicPr>
          <p:nvPr/>
        </p:nvPicPr>
        <p:blipFill>
          <a:blip r:embed="rId12">
            <a:extLst/>
          </a:blip>
          <a:stretch>
            <a:fillRect/>
          </a:stretch>
        </p:blipFill>
        <p:spPr>
          <a:xfrm>
            <a:off x="16196279" y="2625923"/>
            <a:ext cx="6492038" cy="4248635"/>
          </a:xfrm>
          <a:prstGeom prst="rect">
            <a:avLst/>
          </a:prstGeom>
          <a:ln w="25400">
            <a:miter lim="400000"/>
          </a:ln>
          <a:effectLst>
            <a:outerShdw sx="100000" sy="100000" kx="0" ky="0" algn="b" rotWithShape="0" blurRad="254000" dist="127000" dir="5400000">
              <a:srgbClr val="000000">
                <a:alpha val="70000"/>
              </a:srgbClr>
            </a:outerShdw>
          </a:effectLst>
        </p:spPr>
      </p:pic>
      <p:sp>
        <p:nvSpPr>
          <p:cNvPr id="576" name="网络的价值和挑战在于 网络规模"/>
          <p:cNvSpPr txBox="1"/>
          <p:nvPr/>
        </p:nvSpPr>
        <p:spPr>
          <a:xfrm>
            <a:off x="16574567" y="1580707"/>
            <a:ext cx="5808219"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t>网络的价值和挑战在于 </a:t>
            </a:r>
            <a:r>
              <a:rPr b="1" sz="3500">
                <a:latin typeface="Helvetica"/>
                <a:ea typeface="Helvetica"/>
                <a:cs typeface="Helvetica"/>
                <a:sym typeface="Helvetica"/>
              </a:rPr>
              <a:t>网络规模</a:t>
            </a:r>
          </a:p>
        </p:txBody>
      </p:sp>
      <p:sp>
        <p:nvSpPr>
          <p:cNvPr id="577" name="在网络规模持续增长的情况下，如何保证稳定性和高性能"/>
          <p:cNvSpPr/>
          <p:nvPr/>
        </p:nvSpPr>
        <p:spPr>
          <a:xfrm>
            <a:off x="15192778" y="7420332"/>
            <a:ext cx="8571798" cy="894330"/>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在网络规模持续增长的情况下，如何保证稳定性和高性能</a:t>
            </a:r>
          </a:p>
        </p:txBody>
      </p:sp>
      <p:sp>
        <p:nvSpPr>
          <p:cNvPr id="578" name="规模驱动下带来的挑战"/>
          <p:cNvSpPr/>
          <p:nvPr/>
        </p:nvSpPr>
        <p:spPr>
          <a:xfrm>
            <a:off x="15668407" y="9333089"/>
            <a:ext cx="7547782" cy="2631128"/>
          </a:xfrm>
          <a:prstGeom prst="rect">
            <a:avLst/>
          </a:prstGeom>
          <a:solidFill>
            <a:srgbClr val="FF644E"/>
          </a:solidFill>
          <a:ln w="12700">
            <a:miter lim="400000"/>
          </a:ln>
          <a:extLst>
            <a:ext uri="{C572A759-6A51-4108-AA02-DFA0A04FC94B}">
              <ma14:wrappingTextBoxFlag xmlns:ma14="http://schemas.microsoft.com/office/mac/drawingml/2011/main" val="1"/>
            </a:ext>
          </a:extLst>
        </p:spPr>
        <p:txBody>
          <a:bodyPr lIns="0" tIns="0" rIns="0" bIns="0" anchor="ctr"/>
          <a:lstStyle>
            <a:lvl1pPr>
              <a:defRPr sz="3800">
                <a:solidFill>
                  <a:srgbClr val="FFFFFF"/>
                </a:solidFill>
              </a:defRPr>
            </a:lvl1pPr>
          </a:lstStyle>
          <a:p>
            <a:pPr/>
            <a:r>
              <a:t>规模驱动下带来的挑战</a:t>
            </a:r>
          </a:p>
        </p:txBody>
      </p:sp>
      <p:sp>
        <p:nvSpPr>
          <p:cNvPr id="579"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580" name="Image" descr="Image"/>
          <p:cNvPicPr>
            <a:picLocks noChangeAspect="1"/>
          </p:cNvPicPr>
          <p:nvPr/>
        </p:nvPicPr>
        <p:blipFill>
          <a:blip r:embed="rId13">
            <a:extLst/>
          </a:blip>
          <a:stretch>
            <a:fillRect/>
          </a:stretch>
        </p:blipFill>
        <p:spPr>
          <a:xfrm>
            <a:off x="5693917" y="2475959"/>
            <a:ext cx="3906159" cy="2237164"/>
          </a:xfrm>
          <a:prstGeom prst="rect">
            <a:avLst/>
          </a:prstGeom>
          <a:ln w="12700">
            <a:miter lim="400000"/>
          </a:ln>
        </p:spPr>
      </p:pic>
      <p:sp>
        <p:nvSpPr>
          <p:cNvPr id="581"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6" name="Rectangle"/>
          <p:cNvSpPr/>
          <p:nvPr/>
        </p:nvSpPr>
        <p:spPr>
          <a:xfrm>
            <a:off x="1203288" y="2465723"/>
            <a:ext cx="21977424" cy="3937932"/>
          </a:xfrm>
          <a:prstGeom prst="rect">
            <a:avLst/>
          </a:prstGeom>
          <a:solidFill>
            <a:srgbClr val="C1FCFD"/>
          </a:solidFill>
          <a:ln w="12700">
            <a:miter lim="400000"/>
          </a:ln>
        </p:spPr>
        <p:txBody>
          <a:bodyPr lIns="50800" tIns="50800" rIns="50800" bIns="50800" anchor="ctr"/>
          <a:lstStyle/>
          <a:p>
            <a:pPr>
              <a:defRPr sz="3200">
                <a:solidFill>
                  <a:srgbClr val="FFFFFF"/>
                </a:solidFill>
              </a:defRPr>
            </a:pPr>
          </a:p>
        </p:txBody>
      </p:sp>
      <p:pic>
        <p:nvPicPr>
          <p:cNvPr id="2537"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538" name="Our lessons and open questions"/>
          <p:cNvSpPr txBox="1"/>
          <p:nvPr/>
        </p:nvSpPr>
        <p:spPr>
          <a:xfrm>
            <a:off x="772820" y="765198"/>
            <a:ext cx="1197535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Our lessons and open questions</a:t>
            </a:r>
          </a:p>
        </p:txBody>
      </p:sp>
      <p:sp>
        <p:nvSpPr>
          <p:cNvPr id="2539" name="Misconfiguration repairing…"/>
          <p:cNvSpPr txBox="1"/>
          <p:nvPr/>
        </p:nvSpPr>
        <p:spPr>
          <a:xfrm>
            <a:off x="1622154" y="2654761"/>
            <a:ext cx="20710715"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Misconfiguration repairing</a:t>
            </a:r>
          </a:p>
          <a:p>
            <a:pPr marL="609600" indent="-228600" algn="l">
              <a:lnSpc>
                <a:spcPct val="120000"/>
              </a:lnSpc>
              <a:buSzPct val="100000"/>
              <a:buChar char="-"/>
              <a:defRPr sz="4600"/>
            </a:pPr>
            <a:r>
              <a:t> There are multiple ways to repair a misconfiguration. Which one is the best?  </a:t>
            </a:r>
          </a:p>
          <a:p>
            <a:pPr marL="609600" indent="-228600" algn="l">
              <a:lnSpc>
                <a:spcPct val="120000"/>
              </a:lnSpc>
              <a:buSzPct val="100000"/>
              <a:buChar char="-"/>
              <a:defRPr sz="4600"/>
            </a:pPr>
            <a:r>
              <a:t> How to avoid side effects, i.e., new problems after fixing the target bug?</a:t>
            </a:r>
          </a:p>
          <a:p>
            <a:pPr marL="609600" indent="-228600" algn="l">
              <a:lnSpc>
                <a:spcPct val="120000"/>
              </a:lnSpc>
              <a:buSzPct val="100000"/>
              <a:buChar char="-"/>
              <a:defRPr sz="4600"/>
            </a:pPr>
            <a:r>
              <a:t> How to express the fixing purpose? </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1" name="Rectangle"/>
          <p:cNvSpPr/>
          <p:nvPr/>
        </p:nvSpPr>
        <p:spPr>
          <a:xfrm>
            <a:off x="1203288" y="2465723"/>
            <a:ext cx="21977424" cy="3937932"/>
          </a:xfrm>
          <a:prstGeom prst="rect">
            <a:avLst/>
          </a:prstGeom>
          <a:solidFill>
            <a:srgbClr val="C1FCFD"/>
          </a:solidFill>
          <a:ln w="12700">
            <a:miter lim="400000"/>
          </a:ln>
        </p:spPr>
        <p:txBody>
          <a:bodyPr lIns="50800" tIns="50800" rIns="50800" bIns="50800" anchor="ctr"/>
          <a:lstStyle/>
          <a:p>
            <a:pPr>
              <a:defRPr sz="3200">
                <a:solidFill>
                  <a:srgbClr val="FFFFFF"/>
                </a:solidFill>
              </a:defRPr>
            </a:pPr>
          </a:p>
        </p:txBody>
      </p:sp>
      <p:pic>
        <p:nvPicPr>
          <p:cNvPr id="2542" name="Image" descr="Image"/>
          <p:cNvPicPr>
            <a:picLocks noChangeAspect="1"/>
          </p:cNvPicPr>
          <p:nvPr/>
        </p:nvPicPr>
        <p:blipFill>
          <a:blip r:embed="rId2">
            <a:extLst/>
          </a:blip>
          <a:stretch>
            <a:fillRect/>
          </a:stretch>
        </p:blipFill>
        <p:spPr>
          <a:xfrm>
            <a:off x="20066000" y="762000"/>
            <a:ext cx="3440973" cy="825500"/>
          </a:xfrm>
          <a:prstGeom prst="rect">
            <a:avLst/>
          </a:prstGeom>
          <a:ln w="12700">
            <a:miter lim="400000"/>
          </a:ln>
        </p:spPr>
      </p:pic>
      <p:sp>
        <p:nvSpPr>
          <p:cNvPr id="2543" name="Our lessons and open questions"/>
          <p:cNvSpPr txBox="1"/>
          <p:nvPr/>
        </p:nvSpPr>
        <p:spPr>
          <a:xfrm>
            <a:off x="772820" y="765198"/>
            <a:ext cx="11975359"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b="1" spc="116" sz="5800">
                <a:solidFill>
                  <a:srgbClr val="373D41"/>
                </a:solidFill>
                <a:latin typeface="Helvetica"/>
                <a:ea typeface="Helvetica"/>
                <a:cs typeface="Helvetica"/>
                <a:sym typeface="Helvetica"/>
              </a:defRPr>
            </a:lvl1pPr>
          </a:lstStyle>
          <a:p>
            <a:pPr/>
            <a:r>
              <a:t>Our lessons and open questions</a:t>
            </a:r>
          </a:p>
        </p:txBody>
      </p:sp>
      <p:sp>
        <p:nvSpPr>
          <p:cNvPr id="2544" name="Misconfiguration repairing…"/>
          <p:cNvSpPr txBox="1"/>
          <p:nvPr/>
        </p:nvSpPr>
        <p:spPr>
          <a:xfrm>
            <a:off x="1622154" y="2654761"/>
            <a:ext cx="20710715"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Misconfiguration repairing</a:t>
            </a:r>
          </a:p>
          <a:p>
            <a:pPr marL="609600" indent="-228600" algn="l">
              <a:lnSpc>
                <a:spcPct val="120000"/>
              </a:lnSpc>
              <a:buSzPct val="100000"/>
              <a:buChar char="-"/>
              <a:defRPr sz="4600"/>
            </a:pPr>
            <a:r>
              <a:t> There are multiple ways to repair a misconfiguration. Which one is the best?  </a:t>
            </a:r>
          </a:p>
          <a:p>
            <a:pPr marL="609600" indent="-228600" algn="l">
              <a:lnSpc>
                <a:spcPct val="120000"/>
              </a:lnSpc>
              <a:buSzPct val="100000"/>
              <a:buChar char="-"/>
              <a:defRPr sz="4600"/>
            </a:pPr>
            <a:r>
              <a:t> How to avoid side effects, i.e., new problems after fixing the target bug?</a:t>
            </a:r>
          </a:p>
          <a:p>
            <a:pPr marL="609600" indent="-228600" algn="l">
              <a:lnSpc>
                <a:spcPct val="120000"/>
              </a:lnSpc>
              <a:buSzPct val="100000"/>
              <a:buChar char="-"/>
              <a:defRPr sz="4600"/>
            </a:pPr>
            <a:r>
              <a:t> How to express the fixing purpose? </a:t>
            </a:r>
          </a:p>
        </p:txBody>
      </p:sp>
      <p:sp>
        <p:nvSpPr>
          <p:cNvPr id="2545" name="Rectangle"/>
          <p:cNvSpPr/>
          <p:nvPr/>
        </p:nvSpPr>
        <p:spPr>
          <a:xfrm>
            <a:off x="1203288" y="6944624"/>
            <a:ext cx="21977424" cy="3937933"/>
          </a:xfrm>
          <a:prstGeom prst="rect">
            <a:avLst/>
          </a:prstGeom>
          <a:solidFill>
            <a:srgbClr val="FDCEA8"/>
          </a:solidFill>
          <a:ln w="12700">
            <a:miter lim="400000"/>
          </a:ln>
        </p:spPr>
        <p:txBody>
          <a:bodyPr lIns="50800" tIns="50800" rIns="50800" bIns="50800" anchor="ctr"/>
          <a:lstStyle/>
          <a:p>
            <a:pPr>
              <a:defRPr sz="3200">
                <a:solidFill>
                  <a:srgbClr val="FFFFFF"/>
                </a:solidFill>
              </a:defRPr>
            </a:pPr>
          </a:p>
        </p:txBody>
      </p:sp>
      <p:sp>
        <p:nvSpPr>
          <p:cNvPr id="2546" name="Vendor diversity…"/>
          <p:cNvSpPr txBox="1"/>
          <p:nvPr/>
        </p:nvSpPr>
        <p:spPr>
          <a:xfrm>
            <a:off x="1622154" y="7133663"/>
            <a:ext cx="20710715" cy="339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57200" indent="-457200" algn="l">
              <a:lnSpc>
                <a:spcPct val="120000"/>
              </a:lnSpc>
              <a:buSzPct val="100000"/>
              <a:buChar char="•"/>
            </a:pPr>
            <a:r>
              <a:t>Vendor diversity</a:t>
            </a:r>
          </a:p>
          <a:p>
            <a:pPr marL="609600" indent="-228600" algn="l">
              <a:lnSpc>
                <a:spcPct val="120000"/>
              </a:lnSpc>
              <a:buSzPct val="100000"/>
              <a:buChar char="-"/>
              <a:defRPr sz="4600"/>
            </a:pPr>
            <a:r>
              <a:t> Vendor diversity can prevent cascading failures  </a:t>
            </a:r>
          </a:p>
          <a:p>
            <a:pPr marL="609600" indent="-228600" algn="l">
              <a:lnSpc>
                <a:spcPct val="120000"/>
              </a:lnSpc>
              <a:buSzPct val="100000"/>
              <a:buChar char="-"/>
              <a:defRPr sz="4600"/>
            </a:pPr>
            <a:r>
              <a:t> How to quantify diversity? How to detect my network diversity is low?</a:t>
            </a:r>
          </a:p>
          <a:p>
            <a:pPr marL="609600" indent="-228600" algn="l">
              <a:lnSpc>
                <a:spcPct val="120000"/>
              </a:lnSpc>
              <a:buSzPct val="100000"/>
              <a:buChar char="-"/>
              <a:defRPr sz="4600"/>
            </a:pPr>
            <a:r>
              <a:t> Can we transform a “non-diverse” network to a diverse network? </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48" name="Image" descr="Image"/>
          <p:cNvPicPr>
            <a:picLocks noChangeAspect="1"/>
          </p:cNvPicPr>
          <p:nvPr/>
        </p:nvPicPr>
        <p:blipFill>
          <a:blip r:embed="rId3">
            <a:extLst/>
          </a:blip>
          <a:stretch>
            <a:fillRect/>
          </a:stretch>
        </p:blipFill>
        <p:spPr>
          <a:xfrm>
            <a:off x="20066000" y="762000"/>
            <a:ext cx="3440973" cy="825500"/>
          </a:xfrm>
          <a:prstGeom prst="rect">
            <a:avLst/>
          </a:prstGeom>
          <a:ln w="12700">
            <a:miter lim="400000"/>
          </a:ln>
        </p:spPr>
      </p:pic>
      <p:sp>
        <p:nvSpPr>
          <p:cNvPr id="2549" name="集中式网络规划体系"/>
          <p:cNvSpPr txBox="1"/>
          <p:nvPr/>
        </p:nvSpPr>
        <p:spPr>
          <a:xfrm>
            <a:off x="6218489" y="951954"/>
            <a:ext cx="11951785"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lstStyle>
            <a:lvl1pPr defTabSz="366888">
              <a:defRPr sz="8000">
                <a:latin typeface="Helvetica"/>
                <a:ea typeface="Helvetica"/>
                <a:cs typeface="Helvetica"/>
                <a:sym typeface="Helvetica"/>
              </a:defRPr>
            </a:lvl1pPr>
          </a:lstStyle>
          <a:p>
            <a:pPr/>
            <a:r>
              <a:t>集中式网络规划体系</a:t>
            </a:r>
          </a:p>
        </p:txBody>
      </p:sp>
      <p:sp>
        <p:nvSpPr>
          <p:cNvPr id="2550" name="设计"/>
          <p:cNvSpPr/>
          <p:nvPr/>
        </p:nvSpPr>
        <p:spPr>
          <a:xfrm>
            <a:off x="4604060"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设计</a:t>
            </a:r>
          </a:p>
        </p:txBody>
      </p:sp>
      <p:sp>
        <p:nvSpPr>
          <p:cNvPr id="2551" name="交付"/>
          <p:cNvSpPr/>
          <p:nvPr/>
        </p:nvSpPr>
        <p:spPr>
          <a:xfrm>
            <a:off x="90236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交付</a:t>
            </a:r>
          </a:p>
        </p:txBody>
      </p:sp>
      <p:sp>
        <p:nvSpPr>
          <p:cNvPr id="2552" name="变更"/>
          <p:cNvSpPr/>
          <p:nvPr/>
        </p:nvSpPr>
        <p:spPr>
          <a:xfrm>
            <a:off x="13773460" y="2830060"/>
            <a:ext cx="2293640"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变更</a:t>
            </a:r>
          </a:p>
        </p:txBody>
      </p:sp>
      <p:sp>
        <p:nvSpPr>
          <p:cNvPr id="2553" name="运维"/>
          <p:cNvSpPr/>
          <p:nvPr/>
        </p:nvSpPr>
        <p:spPr>
          <a:xfrm>
            <a:off x="17786658" y="2830060"/>
            <a:ext cx="2293641" cy="1104008"/>
          </a:xfrm>
          <a:prstGeom prst="roundRect">
            <a:avLst>
              <a:gd name="adj" fmla="val 27883"/>
            </a:avLst>
          </a:prstGeom>
          <a:solidFill>
            <a:schemeClr val="accent1">
              <a:satOff val="-3355"/>
              <a:lumOff val="26614"/>
            </a:schemeClr>
          </a:solidFill>
          <a:ln w="101600">
            <a:solidFill>
              <a:srgbClr val="000000"/>
            </a:solidFill>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4800">
                <a:solidFill>
                  <a:srgbClr val="FFFFFF"/>
                </a:solidFill>
                <a:latin typeface="Helvetica"/>
                <a:ea typeface="Helvetica"/>
                <a:cs typeface="Helvetica"/>
                <a:sym typeface="Helvetica"/>
              </a:defRPr>
            </a:lvl1pPr>
          </a:lstStyle>
          <a:p>
            <a:pPr/>
            <a:r>
              <a:t>运维</a:t>
            </a:r>
          </a:p>
        </p:txBody>
      </p:sp>
      <p:sp>
        <p:nvSpPr>
          <p:cNvPr id="2554" name="Line"/>
          <p:cNvSpPr/>
          <p:nvPr/>
        </p:nvSpPr>
        <p:spPr>
          <a:xfrm flipV="1">
            <a:off x="10192067"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2555" name="配置解析（屏蔽厂商细节）"/>
          <p:cNvSpPr/>
          <p:nvPr/>
        </p:nvSpPr>
        <p:spPr>
          <a:xfrm>
            <a:off x="5091732" y="9042400"/>
            <a:ext cx="14677332" cy="977900"/>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配置解析（屏蔽厂商细节）</a:t>
            </a:r>
          </a:p>
        </p:txBody>
      </p:sp>
      <p:sp>
        <p:nvSpPr>
          <p:cNvPr id="2556" name="网络模型（网络行为抽象）"/>
          <p:cNvSpPr/>
          <p:nvPr/>
        </p:nvSpPr>
        <p:spPr>
          <a:xfrm>
            <a:off x="5091732" y="7781130"/>
            <a:ext cx="14677332" cy="977901"/>
          </a:xfrm>
          <a:prstGeom prst="rect">
            <a:avLst/>
          </a:prstGeom>
          <a:solidFill>
            <a:schemeClr val="accent1">
              <a:satOff val="-3355"/>
              <a:lumOff val="2661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网络模型（网络行为抽象）</a:t>
            </a:r>
          </a:p>
        </p:txBody>
      </p:sp>
      <p:sp>
        <p:nvSpPr>
          <p:cNvPr id="2557" name="Line"/>
          <p:cNvSpPr/>
          <p:nvPr/>
        </p:nvSpPr>
        <p:spPr>
          <a:xfrm flipV="1">
            <a:off x="5742229" y="4014902"/>
            <a:ext cx="1" cy="1104699"/>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2558" name="Line"/>
          <p:cNvSpPr/>
          <p:nvPr/>
        </p:nvSpPr>
        <p:spPr>
          <a:xfrm flipV="1">
            <a:off x="14920280"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sp>
        <p:nvSpPr>
          <p:cNvPr id="2559" name="Line"/>
          <p:cNvSpPr/>
          <p:nvPr/>
        </p:nvSpPr>
        <p:spPr>
          <a:xfrm flipV="1">
            <a:off x="18933478" y="4013417"/>
            <a:ext cx="1" cy="1104700"/>
          </a:xfrm>
          <a:prstGeom prst="line">
            <a:avLst/>
          </a:prstGeom>
          <a:ln w="76200">
            <a:solidFill>
              <a:schemeClr val="accent1">
                <a:satOff val="-3355"/>
                <a:lumOff val="26614"/>
              </a:schemeClr>
            </a:solidFill>
            <a:miter lim="400000"/>
            <a:headEnd type="triangle"/>
            <a:tailEnd type="triangle"/>
          </a:ln>
        </p:spPr>
        <p:txBody>
          <a:bodyPr lIns="50800" tIns="50800" rIns="50800" bIns="50800" anchor="ctr"/>
          <a:lstStyle/>
          <a:p>
            <a:pPr>
              <a:defRPr sz="3200"/>
            </a:pPr>
          </a:p>
        </p:txBody>
      </p:sp>
      <p:pic>
        <p:nvPicPr>
          <p:cNvPr id="2560" name="gateway2x.png" descr="gateway2x.png"/>
          <p:cNvPicPr>
            <a:picLocks noChangeAspect="1"/>
          </p:cNvPicPr>
          <p:nvPr/>
        </p:nvPicPr>
        <p:blipFill>
          <a:blip r:embed="rId4">
            <a:extLst/>
          </a:blip>
          <a:stretch>
            <a:fillRect/>
          </a:stretch>
        </p:blipFill>
        <p:spPr>
          <a:xfrm>
            <a:off x="5054600" y="10720734"/>
            <a:ext cx="1344266" cy="1344266"/>
          </a:xfrm>
          <a:prstGeom prst="rect">
            <a:avLst/>
          </a:prstGeom>
          <a:ln w="12700">
            <a:miter lim="400000"/>
          </a:ln>
        </p:spPr>
      </p:pic>
      <p:pic>
        <p:nvPicPr>
          <p:cNvPr id="2561" name="router-huawei.png" descr="router-huawei.png"/>
          <p:cNvPicPr>
            <a:picLocks noChangeAspect="1"/>
          </p:cNvPicPr>
          <p:nvPr/>
        </p:nvPicPr>
        <p:blipFill>
          <a:blip r:embed="rId5">
            <a:extLst/>
          </a:blip>
          <a:stretch>
            <a:fillRect/>
          </a:stretch>
        </p:blipFill>
        <p:spPr>
          <a:xfrm>
            <a:off x="7665491" y="10586417"/>
            <a:ext cx="1612901" cy="1612901"/>
          </a:xfrm>
          <a:prstGeom prst="rect">
            <a:avLst/>
          </a:prstGeom>
          <a:ln w="12700">
            <a:miter lim="400000"/>
          </a:ln>
        </p:spPr>
      </p:pic>
      <p:pic>
        <p:nvPicPr>
          <p:cNvPr id="2562" name="router (1).png" descr="router (1).png"/>
          <p:cNvPicPr>
            <a:picLocks noChangeAspect="1"/>
          </p:cNvPicPr>
          <p:nvPr/>
        </p:nvPicPr>
        <p:blipFill>
          <a:blip r:embed="rId6">
            <a:extLst/>
          </a:blip>
          <a:stretch>
            <a:fillRect/>
          </a:stretch>
        </p:blipFill>
        <p:spPr>
          <a:xfrm>
            <a:off x="15770671" y="10719767"/>
            <a:ext cx="1406780" cy="1346201"/>
          </a:xfrm>
          <a:prstGeom prst="rect">
            <a:avLst/>
          </a:prstGeom>
          <a:ln w="12700">
            <a:miter lim="400000"/>
          </a:ln>
        </p:spPr>
      </p:pic>
      <p:pic>
        <p:nvPicPr>
          <p:cNvPr id="2563" name="ts-图标_atmrouter.png" descr="ts-图标_atmrouter.png"/>
          <p:cNvPicPr>
            <a:picLocks noChangeAspect="1"/>
          </p:cNvPicPr>
          <p:nvPr/>
        </p:nvPicPr>
        <p:blipFill>
          <a:blip r:embed="rId7">
            <a:extLst/>
          </a:blip>
          <a:stretch>
            <a:fillRect/>
          </a:stretch>
        </p:blipFill>
        <p:spPr>
          <a:xfrm>
            <a:off x="10545018" y="10719767"/>
            <a:ext cx="1346201" cy="1346201"/>
          </a:xfrm>
          <a:prstGeom prst="rect">
            <a:avLst/>
          </a:prstGeom>
          <a:ln w="12700">
            <a:miter lim="400000"/>
          </a:ln>
        </p:spPr>
      </p:pic>
      <p:pic>
        <p:nvPicPr>
          <p:cNvPr id="2564" name="switch.png" descr="switch.png"/>
          <p:cNvPicPr>
            <a:picLocks noChangeAspect="1"/>
          </p:cNvPicPr>
          <p:nvPr/>
        </p:nvPicPr>
        <p:blipFill>
          <a:blip r:embed="rId8">
            <a:extLst/>
          </a:blip>
          <a:stretch>
            <a:fillRect/>
          </a:stretch>
        </p:blipFill>
        <p:spPr>
          <a:xfrm>
            <a:off x="18444077" y="10748752"/>
            <a:ext cx="1346201" cy="1288231"/>
          </a:xfrm>
          <a:prstGeom prst="rect">
            <a:avLst/>
          </a:prstGeom>
          <a:ln w="12700">
            <a:miter lim="400000"/>
          </a:ln>
        </p:spPr>
      </p:pic>
      <p:sp>
        <p:nvSpPr>
          <p:cNvPr id="2565" name="不同厂商的设备"/>
          <p:cNvSpPr txBox="1"/>
          <p:nvPr/>
        </p:nvSpPr>
        <p:spPr>
          <a:xfrm>
            <a:off x="657442" y="10967417"/>
            <a:ext cx="3848101" cy="850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200">
                <a:latin typeface="Helvetica"/>
                <a:ea typeface="Helvetica"/>
                <a:cs typeface="Helvetica"/>
                <a:sym typeface="Helvetica"/>
              </a:defRPr>
            </a:lvl1pPr>
          </a:lstStyle>
          <a:p>
            <a:pPr/>
            <a:r>
              <a:t>不同厂商的设备</a:t>
            </a:r>
          </a:p>
        </p:txBody>
      </p:sp>
      <p:pic>
        <p:nvPicPr>
          <p:cNvPr id="2566" name="-table-clone.png" descr="-table-clone.png"/>
          <p:cNvPicPr>
            <a:picLocks noChangeAspect="1"/>
          </p:cNvPicPr>
          <p:nvPr/>
        </p:nvPicPr>
        <p:blipFill>
          <a:blip r:embed="rId9">
            <a:extLst/>
          </a:blip>
          <a:stretch>
            <a:fillRect/>
          </a:stretch>
        </p:blipFill>
        <p:spPr>
          <a:xfrm>
            <a:off x="13157844" y="10719767"/>
            <a:ext cx="1346201" cy="1346201"/>
          </a:xfrm>
          <a:prstGeom prst="rect">
            <a:avLst/>
          </a:prstGeom>
          <a:ln w="12700">
            <a:miter lim="400000"/>
          </a:ln>
        </p:spPr>
      </p:pic>
      <p:sp>
        <p:nvSpPr>
          <p:cNvPr id="2567" name="运维描述程序/脚本"/>
          <p:cNvSpPr/>
          <p:nvPr/>
        </p:nvSpPr>
        <p:spPr>
          <a:xfrm>
            <a:off x="5092414" y="5279052"/>
            <a:ext cx="14677332" cy="977901"/>
          </a:xfrm>
          <a:prstGeom prst="rect">
            <a:avLst/>
          </a:prstGeom>
          <a:solidFill>
            <a:schemeClr val="accent2"/>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运维描述程序/脚本</a:t>
            </a:r>
          </a:p>
        </p:txBody>
      </p:sp>
      <p:sp>
        <p:nvSpPr>
          <p:cNvPr id="2568" name="核心算法（例如，验证或生成算法）"/>
          <p:cNvSpPr/>
          <p:nvPr/>
        </p:nvSpPr>
        <p:spPr>
          <a:xfrm>
            <a:off x="5092414" y="6519860"/>
            <a:ext cx="14677332" cy="977901"/>
          </a:xfrm>
          <a:prstGeom prst="rect">
            <a:avLst/>
          </a:prstGeom>
          <a:solidFill>
            <a:schemeClr val="accent5">
              <a:hueOff val="-444211"/>
              <a:satOff val="-14915"/>
              <a:lumOff val="2285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4200">
                <a:solidFill>
                  <a:srgbClr val="FFFFFF"/>
                </a:solidFill>
                <a:latin typeface="Helvetica"/>
                <a:ea typeface="Helvetica"/>
                <a:cs typeface="Helvetica"/>
                <a:sym typeface="Helvetica"/>
              </a:defRPr>
            </a:lvl1pPr>
          </a:lstStyle>
          <a:p>
            <a:pPr/>
            <a:r>
              <a:t>核心算法（例如，验证或生成算法）</a:t>
            </a:r>
          </a:p>
        </p:txBody>
      </p:sp>
      <p:sp>
        <p:nvSpPr>
          <p:cNvPr id="2569" name="程序怎么写？…"/>
          <p:cNvSpPr/>
          <p:nvPr/>
        </p:nvSpPr>
        <p:spPr>
          <a:xfrm>
            <a:off x="963363" y="3930766"/>
            <a:ext cx="4064001" cy="1898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8" y="0"/>
                </a:moveTo>
                <a:cubicBezTo>
                  <a:pt x="151" y="0"/>
                  <a:pt x="0" y="324"/>
                  <a:pt x="0" y="723"/>
                </a:cubicBezTo>
                <a:lnTo>
                  <a:pt x="0" y="13729"/>
                </a:lnTo>
                <a:cubicBezTo>
                  <a:pt x="0" y="14128"/>
                  <a:pt x="151" y="14451"/>
                  <a:pt x="338" y="14451"/>
                </a:cubicBezTo>
                <a:lnTo>
                  <a:pt x="13795" y="14451"/>
                </a:lnTo>
                <a:lnTo>
                  <a:pt x="21600" y="21600"/>
                </a:lnTo>
                <a:lnTo>
                  <a:pt x="15131" y="12405"/>
                </a:lnTo>
                <a:lnTo>
                  <a:pt x="15131" y="723"/>
                </a:lnTo>
                <a:cubicBezTo>
                  <a:pt x="15131" y="324"/>
                  <a:pt x="14979" y="0"/>
                  <a:pt x="14793" y="0"/>
                </a:cubicBezTo>
                <a:lnTo>
                  <a:pt x="338" y="0"/>
                </a:lnTo>
                <a:close/>
              </a:path>
            </a:pathLst>
          </a:custGeom>
          <a:blipFill>
            <a:blip r:embed="rId10"/>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200">
                <a:solidFill>
                  <a:srgbClr val="FFFFFF"/>
                </a:solidFill>
              </a:defRPr>
            </a:pPr>
            <a:r>
              <a:t>程序怎么写？</a:t>
            </a:r>
          </a:p>
          <a:p>
            <a:pPr>
              <a:defRPr sz="3200">
                <a:solidFill>
                  <a:srgbClr val="FFFFFF"/>
                </a:solidFill>
              </a:defRPr>
            </a:pPr>
            <a:r>
              <a:t>（语言设计）</a:t>
            </a:r>
          </a:p>
        </p:txBody>
      </p:sp>
      <p:sp>
        <p:nvSpPr>
          <p:cNvPr id="2570" name="配置的生成…"/>
          <p:cNvSpPr/>
          <p:nvPr/>
        </p:nvSpPr>
        <p:spPr>
          <a:xfrm>
            <a:off x="760163" y="6059683"/>
            <a:ext cx="4265614"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2" y="0"/>
                </a:moveTo>
                <a:cubicBezTo>
                  <a:pt x="144" y="0"/>
                  <a:pt x="0" y="484"/>
                  <a:pt x="0" y="1080"/>
                </a:cubicBezTo>
                <a:lnTo>
                  <a:pt x="0" y="20520"/>
                </a:lnTo>
                <a:cubicBezTo>
                  <a:pt x="0" y="21116"/>
                  <a:pt x="144" y="21600"/>
                  <a:pt x="322" y="21600"/>
                </a:cubicBezTo>
                <a:lnTo>
                  <a:pt x="14094" y="21600"/>
                </a:lnTo>
                <a:cubicBezTo>
                  <a:pt x="14271" y="21600"/>
                  <a:pt x="14415" y="21116"/>
                  <a:pt x="14415" y="20520"/>
                </a:cubicBezTo>
                <a:lnTo>
                  <a:pt x="14415" y="17975"/>
                </a:lnTo>
                <a:lnTo>
                  <a:pt x="21600" y="15815"/>
                </a:lnTo>
                <a:lnTo>
                  <a:pt x="14415" y="13655"/>
                </a:lnTo>
                <a:lnTo>
                  <a:pt x="14415" y="1080"/>
                </a:lnTo>
                <a:cubicBezTo>
                  <a:pt x="14415" y="484"/>
                  <a:pt x="14271" y="0"/>
                  <a:pt x="14094" y="0"/>
                </a:cubicBezTo>
                <a:lnTo>
                  <a:pt x="322" y="0"/>
                </a:lnTo>
                <a:close/>
              </a:path>
            </a:pathLst>
          </a:custGeom>
          <a:blipFill>
            <a:blip r:embed="rId11"/>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200">
                <a:solidFill>
                  <a:srgbClr val="FFFFFF"/>
                </a:solidFill>
              </a:defRPr>
            </a:pPr>
            <a:r>
              <a:t>配置的生成</a:t>
            </a:r>
          </a:p>
          <a:p>
            <a:pPr>
              <a:defRPr sz="3200">
                <a:solidFill>
                  <a:srgbClr val="FFFFFF"/>
                </a:solidFill>
              </a:defRPr>
            </a:pPr>
            <a:r>
              <a:t>（synthesis）</a:t>
            </a:r>
          </a:p>
        </p:txBody>
      </p:sp>
      <p:sp>
        <p:nvSpPr>
          <p:cNvPr id="2571" name="变更生成…"/>
          <p:cNvSpPr/>
          <p:nvPr/>
        </p:nvSpPr>
        <p:spPr>
          <a:xfrm>
            <a:off x="19913748" y="6099770"/>
            <a:ext cx="3835401"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25" y="0"/>
                </a:moveTo>
                <a:cubicBezTo>
                  <a:pt x="5728" y="0"/>
                  <a:pt x="5568" y="484"/>
                  <a:pt x="5568" y="1080"/>
                </a:cubicBezTo>
                <a:lnTo>
                  <a:pt x="5568" y="13028"/>
                </a:lnTo>
                <a:lnTo>
                  <a:pt x="0" y="15188"/>
                </a:lnTo>
                <a:lnTo>
                  <a:pt x="5568" y="17348"/>
                </a:lnTo>
                <a:lnTo>
                  <a:pt x="5568" y="20520"/>
                </a:lnTo>
                <a:cubicBezTo>
                  <a:pt x="5568" y="21116"/>
                  <a:pt x="5728" y="21600"/>
                  <a:pt x="5925" y="21600"/>
                </a:cubicBezTo>
                <a:lnTo>
                  <a:pt x="21242" y="21600"/>
                </a:lnTo>
                <a:cubicBezTo>
                  <a:pt x="21440" y="21600"/>
                  <a:pt x="21600" y="21116"/>
                  <a:pt x="21600" y="20520"/>
                </a:cubicBezTo>
                <a:lnTo>
                  <a:pt x="21600" y="1080"/>
                </a:lnTo>
                <a:cubicBezTo>
                  <a:pt x="21600" y="484"/>
                  <a:pt x="21440" y="0"/>
                  <a:pt x="21242" y="0"/>
                </a:cubicBezTo>
                <a:lnTo>
                  <a:pt x="5925" y="0"/>
                </a:lnTo>
                <a:close/>
              </a:path>
            </a:pathLst>
          </a:custGeom>
          <a:blipFill>
            <a:blip r:embed="rId1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200">
                <a:solidFill>
                  <a:srgbClr val="FFFFFF"/>
                </a:solidFill>
              </a:defRPr>
            </a:pPr>
            <a:r>
              <a:t>变更生成</a:t>
            </a:r>
          </a:p>
          <a:p>
            <a:pPr>
              <a:defRPr sz="3200">
                <a:solidFill>
                  <a:srgbClr val="FFFFFF"/>
                </a:solidFill>
              </a:defRPr>
            </a:pPr>
            <a:r>
              <a:t>（synthesis）</a:t>
            </a:r>
          </a:p>
        </p:txBody>
      </p:sp>
      <p:sp>
        <p:nvSpPr>
          <p:cNvPr id="2572" name="属性描述…"/>
          <p:cNvSpPr/>
          <p:nvPr/>
        </p:nvSpPr>
        <p:spPr>
          <a:xfrm>
            <a:off x="19947880" y="3930766"/>
            <a:ext cx="4029869" cy="1721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82" y="0"/>
                </a:moveTo>
                <a:cubicBezTo>
                  <a:pt x="6494" y="0"/>
                  <a:pt x="6341" y="357"/>
                  <a:pt x="6341" y="797"/>
                </a:cubicBezTo>
                <a:lnTo>
                  <a:pt x="6341" y="13678"/>
                </a:lnTo>
                <a:lnTo>
                  <a:pt x="0" y="21600"/>
                </a:lnTo>
                <a:lnTo>
                  <a:pt x="8013" y="15934"/>
                </a:lnTo>
                <a:lnTo>
                  <a:pt x="21260" y="15934"/>
                </a:lnTo>
                <a:cubicBezTo>
                  <a:pt x="21448" y="15934"/>
                  <a:pt x="21600" y="15577"/>
                  <a:pt x="21600" y="15137"/>
                </a:cubicBezTo>
                <a:lnTo>
                  <a:pt x="21600" y="797"/>
                </a:lnTo>
                <a:cubicBezTo>
                  <a:pt x="21600" y="357"/>
                  <a:pt x="21448" y="0"/>
                  <a:pt x="21260" y="0"/>
                </a:cubicBezTo>
                <a:lnTo>
                  <a:pt x="6682" y="0"/>
                </a:lnTo>
                <a:close/>
              </a:path>
            </a:pathLst>
          </a:custGeom>
          <a:blipFill>
            <a:blip r:embed="rId13"/>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p>
            <a:pPr>
              <a:defRPr sz="3200">
                <a:solidFill>
                  <a:srgbClr val="FFFFFF"/>
                </a:solidFill>
              </a:defRPr>
            </a:pPr>
            <a:r>
              <a:t>属性描述</a:t>
            </a:r>
          </a:p>
          <a:p>
            <a:pPr>
              <a:defRPr sz="3200">
                <a:solidFill>
                  <a:srgbClr val="FFFFFF"/>
                </a:solidFill>
              </a:defRPr>
            </a:pPr>
            <a:r>
              <a:t>（语言设计）</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noFill/>
      </p:bgPr>
    </p:bg>
    <p:spTree>
      <p:nvGrpSpPr>
        <p:cNvPr id="1" name=""/>
        <p:cNvGrpSpPr/>
        <p:nvPr/>
      </p:nvGrpSpPr>
      <p:grpSpPr>
        <a:xfrm>
          <a:off x="0" y="0"/>
          <a:ext cx="0" cy="0"/>
          <a:chOff x="0" y="0"/>
          <a:chExt cx="0" cy="0"/>
        </a:xfrm>
      </p:grpSpPr>
      <p:pic>
        <p:nvPicPr>
          <p:cNvPr id="2576" name="Image" descr="Image"/>
          <p:cNvPicPr>
            <a:picLocks noChangeAspect="1"/>
          </p:cNvPicPr>
          <p:nvPr/>
        </p:nvPicPr>
        <p:blipFill>
          <a:blip r:embed="rId2">
            <a:extLst/>
          </a:blip>
          <a:stretch>
            <a:fillRect/>
          </a:stretch>
        </p:blipFill>
        <p:spPr>
          <a:xfrm>
            <a:off x="0" y="0"/>
            <a:ext cx="24384000" cy="13716000"/>
          </a:xfrm>
          <a:prstGeom prst="rect">
            <a:avLst/>
          </a:prstGeom>
          <a:ln w="12700">
            <a:miter lim="400000"/>
          </a:ln>
        </p:spPr>
      </p:pic>
      <p:pic>
        <p:nvPicPr>
          <p:cNvPr id="2577" name="slogan+logo组合06.png" descr="slogan+logo组合06.png"/>
          <p:cNvPicPr>
            <a:picLocks noChangeAspect="1"/>
          </p:cNvPicPr>
          <p:nvPr/>
        </p:nvPicPr>
        <p:blipFill>
          <a:blip r:embed="rId3">
            <a:extLst/>
          </a:blip>
          <a:stretch>
            <a:fillRect/>
          </a:stretch>
        </p:blipFill>
        <p:spPr>
          <a:xfrm>
            <a:off x="5402002" y="5023644"/>
            <a:ext cx="12518572" cy="2921001"/>
          </a:xfrm>
          <a:prstGeom prst="rect">
            <a:avLst/>
          </a:prstGeom>
          <a:ln w="12700">
            <a:miter lim="400000"/>
          </a:ln>
        </p:spPr>
      </p:pic>
      <p:sp>
        <p:nvSpPr>
          <p:cNvPr id="2578" name="THANKS"/>
          <p:cNvSpPr txBox="1"/>
          <p:nvPr/>
        </p:nvSpPr>
        <p:spPr>
          <a:xfrm>
            <a:off x="8952280" y="8411259"/>
            <a:ext cx="5418015" cy="162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pc="200" sz="10000">
                <a:solidFill>
                  <a:schemeClr val="accent5">
                    <a:hueOff val="-444211"/>
                    <a:satOff val="-14915"/>
                    <a:lumOff val="22857"/>
                  </a:schemeClr>
                </a:solidFill>
                <a:latin typeface="Helvetica"/>
                <a:ea typeface="Helvetica"/>
                <a:cs typeface="Helvetica"/>
                <a:sym typeface="Helvetica"/>
              </a:defRPr>
            </a:lvl1pPr>
          </a:lstStyle>
          <a:p>
            <a:pPr/>
            <a:r>
              <a:t>THANKS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5"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86"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587"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588"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589"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90"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91"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592"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3"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4"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5"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6"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7"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8"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599"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0"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1"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2"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3"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4"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5"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6"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07"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08"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09"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0"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1"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2"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3"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4"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15"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16"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17"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18"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619"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620"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621"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622"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623"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624"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625"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626"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627"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628"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629"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644"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631"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632"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633"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634"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635"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645"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637"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638"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639"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640"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641"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642"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643"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7" name="Rectangle"/>
          <p:cNvSpPr/>
          <p:nvPr/>
        </p:nvSpPr>
        <p:spPr>
          <a:xfrm>
            <a:off x="5213184" y="9880863"/>
            <a:ext cx="9484096" cy="3346262"/>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648" name="Rectangle"/>
          <p:cNvSpPr/>
          <p:nvPr/>
        </p:nvSpPr>
        <p:spPr>
          <a:xfrm>
            <a:off x="5199347" y="2287211"/>
            <a:ext cx="9484096" cy="3083274"/>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649" name="Rectangle"/>
          <p:cNvSpPr/>
          <p:nvPr/>
        </p:nvSpPr>
        <p:spPr>
          <a:xfrm>
            <a:off x="5212742" y="5497888"/>
            <a:ext cx="9457306" cy="4256924"/>
          </a:xfrm>
          <a:prstGeom prst="rect">
            <a:avLst/>
          </a:prstGeom>
          <a:solidFill>
            <a:srgbClr val="F3F2F4"/>
          </a:solidFill>
          <a:ln w="12700">
            <a:miter lim="400000"/>
          </a:ln>
        </p:spPr>
        <p:txBody>
          <a:bodyPr lIns="0" tIns="0" rIns="0" bIns="0" anchor="ctr"/>
          <a:lstStyle/>
          <a:p>
            <a:pPr>
              <a:defRPr sz="3200">
                <a:solidFill>
                  <a:srgbClr val="FFFFFF"/>
                </a:solidFill>
              </a:defRPr>
            </a:pPr>
          </a:p>
        </p:txBody>
      </p:sp>
      <p:pic>
        <p:nvPicPr>
          <p:cNvPr id="650" name="Image" descr="Image"/>
          <p:cNvPicPr>
            <a:picLocks noChangeAspect="1"/>
          </p:cNvPicPr>
          <p:nvPr/>
        </p:nvPicPr>
        <p:blipFill>
          <a:blip r:embed="rId2">
            <a:extLst/>
          </a:blip>
          <a:stretch>
            <a:fillRect/>
          </a:stretch>
        </p:blipFill>
        <p:spPr>
          <a:xfrm>
            <a:off x="5097001" y="5652709"/>
            <a:ext cx="9457306" cy="4480647"/>
          </a:xfrm>
          <a:prstGeom prst="rect">
            <a:avLst/>
          </a:prstGeom>
          <a:ln w="12700">
            <a:miter lim="400000"/>
          </a:ln>
        </p:spPr>
      </p:pic>
      <p:sp>
        <p:nvSpPr>
          <p:cNvPr id="651" name="Circle"/>
          <p:cNvSpPr/>
          <p:nvPr/>
        </p:nvSpPr>
        <p:spPr>
          <a:xfrm>
            <a:off x="6244378" y="66200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52" name="Circle"/>
          <p:cNvSpPr/>
          <p:nvPr/>
        </p:nvSpPr>
        <p:spPr>
          <a:xfrm>
            <a:off x="7328507" y="6891606"/>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53" name="Circle"/>
          <p:cNvSpPr/>
          <p:nvPr/>
        </p:nvSpPr>
        <p:spPr>
          <a:xfrm>
            <a:off x="9415343"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54" name="Line"/>
          <p:cNvSpPr/>
          <p:nvPr/>
        </p:nvSpPr>
        <p:spPr>
          <a:xfrm>
            <a:off x="6454864" y="6798053"/>
            <a:ext cx="1009047" cy="28857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55" name="Line"/>
          <p:cNvSpPr/>
          <p:nvPr/>
        </p:nvSpPr>
        <p:spPr>
          <a:xfrm flipV="1">
            <a:off x="7507172" y="6645028"/>
            <a:ext cx="2237195" cy="415817"/>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56" name="Line"/>
          <p:cNvSpPr/>
          <p:nvPr/>
        </p:nvSpPr>
        <p:spPr>
          <a:xfrm>
            <a:off x="9590202" y="6645196"/>
            <a:ext cx="521705" cy="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57" name="Line"/>
          <p:cNvSpPr/>
          <p:nvPr/>
        </p:nvSpPr>
        <p:spPr>
          <a:xfrm>
            <a:off x="7469072" y="7064211"/>
            <a:ext cx="4763964" cy="513326"/>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58" name="Line"/>
          <p:cNvSpPr/>
          <p:nvPr/>
        </p:nvSpPr>
        <p:spPr>
          <a:xfrm>
            <a:off x="10370055" y="6660275"/>
            <a:ext cx="1897589" cy="232923"/>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59" name="Line"/>
          <p:cNvSpPr/>
          <p:nvPr/>
        </p:nvSpPr>
        <p:spPr>
          <a:xfrm flipV="1">
            <a:off x="12297556" y="6687836"/>
            <a:ext cx="513150" cy="203201"/>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60" name="Line"/>
          <p:cNvSpPr/>
          <p:nvPr/>
        </p:nvSpPr>
        <p:spPr>
          <a:xfrm flipH="1">
            <a:off x="12369564" y="6798053"/>
            <a:ext cx="496136" cy="664642"/>
          </a:xfrm>
          <a:prstGeom prst="line">
            <a:avLst/>
          </a:prstGeom>
          <a:ln w="25400">
            <a:solidFill>
              <a:srgbClr val="00A2FF"/>
            </a:solidFill>
            <a:miter lim="400000"/>
          </a:ln>
        </p:spPr>
        <p:txBody>
          <a:bodyPr lIns="50800" tIns="50800" rIns="50800" bIns="50800" anchor="ctr"/>
          <a:lstStyle/>
          <a:p>
            <a:pPr>
              <a:defRPr sz="3200">
                <a:solidFill>
                  <a:srgbClr val="FFFFFF"/>
                </a:solidFill>
              </a:defRPr>
            </a:pPr>
          </a:p>
        </p:txBody>
      </p:sp>
      <p:sp>
        <p:nvSpPr>
          <p:cNvPr id="661" name="Circle"/>
          <p:cNvSpPr/>
          <p:nvPr/>
        </p:nvSpPr>
        <p:spPr>
          <a:xfrm>
            <a:off x="11458106" y="7666180"/>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2" name="Circle"/>
          <p:cNvSpPr/>
          <p:nvPr/>
        </p:nvSpPr>
        <p:spPr>
          <a:xfrm>
            <a:off x="12158543" y="7983851"/>
            <a:ext cx="229861"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3" name="Circle"/>
          <p:cNvSpPr/>
          <p:nvPr/>
        </p:nvSpPr>
        <p:spPr>
          <a:xfrm>
            <a:off x="11620524" y="71832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4" name="Circle"/>
          <p:cNvSpPr/>
          <p:nvPr/>
        </p:nvSpPr>
        <p:spPr>
          <a:xfrm>
            <a:off x="12598424" y="7361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5" name="Circle"/>
          <p:cNvSpPr/>
          <p:nvPr/>
        </p:nvSpPr>
        <p:spPr>
          <a:xfrm>
            <a:off x="12649224" y="6141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6" name="Circle"/>
          <p:cNvSpPr/>
          <p:nvPr/>
        </p:nvSpPr>
        <p:spPr>
          <a:xfrm>
            <a:off x="13220724" y="62688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7" name="Circle"/>
          <p:cNvSpPr/>
          <p:nvPr/>
        </p:nvSpPr>
        <p:spPr>
          <a:xfrm>
            <a:off x="11684024" y="63450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8" name="Circle"/>
          <p:cNvSpPr/>
          <p:nvPr/>
        </p:nvSpPr>
        <p:spPr>
          <a:xfrm>
            <a:off x="10617224" y="6230728"/>
            <a:ext cx="229862" cy="224493"/>
          </a:xfrm>
          <a:prstGeom prst="ellipse">
            <a:avLst/>
          </a:prstGeom>
          <a:solidFill>
            <a:srgbClr val="FF644E"/>
          </a:solidFill>
          <a:ln w="12700">
            <a:miter lim="400000"/>
          </a:ln>
        </p:spPr>
        <p:txBody>
          <a:bodyPr lIns="0" tIns="0" rIns="0" bIns="0" anchor="ctr"/>
          <a:lstStyle/>
          <a:p>
            <a:pPr>
              <a:defRPr sz="3200">
                <a:solidFill>
                  <a:srgbClr val="FFFFFF"/>
                </a:solidFill>
              </a:defRPr>
            </a:pPr>
          </a:p>
        </p:txBody>
      </p:sp>
      <p:sp>
        <p:nvSpPr>
          <p:cNvPr id="669" name="Line"/>
          <p:cNvSpPr/>
          <p:nvPr/>
        </p:nvSpPr>
        <p:spPr>
          <a:xfrm flipV="1">
            <a:off x="10243057" y="6352099"/>
            <a:ext cx="508739" cy="2915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0" name="Line"/>
          <p:cNvSpPr/>
          <p:nvPr/>
        </p:nvSpPr>
        <p:spPr>
          <a:xfrm>
            <a:off x="11725291" y="6388946"/>
            <a:ext cx="542353" cy="54235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1" name="Line"/>
          <p:cNvSpPr/>
          <p:nvPr/>
        </p:nvSpPr>
        <p:spPr>
          <a:xfrm>
            <a:off x="12764420" y="6277499"/>
            <a:ext cx="206424" cy="46115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2" name="Line"/>
          <p:cNvSpPr/>
          <p:nvPr/>
        </p:nvSpPr>
        <p:spPr>
          <a:xfrm flipH="1">
            <a:off x="12940252" y="6424745"/>
            <a:ext cx="364302" cy="364301"/>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3" name="Line"/>
          <p:cNvSpPr/>
          <p:nvPr/>
        </p:nvSpPr>
        <p:spPr>
          <a:xfrm>
            <a:off x="11725292" y="7297604"/>
            <a:ext cx="542352" cy="294446"/>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4" name="Line"/>
          <p:cNvSpPr/>
          <p:nvPr/>
        </p:nvSpPr>
        <p:spPr>
          <a:xfrm flipV="1">
            <a:off x="11669812" y="7662448"/>
            <a:ext cx="514620" cy="121949"/>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5" name="Line"/>
          <p:cNvSpPr/>
          <p:nvPr/>
        </p:nvSpPr>
        <p:spPr>
          <a:xfrm flipH="1">
            <a:off x="12348234" y="7458233"/>
            <a:ext cx="386394" cy="201610"/>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6" name="Line"/>
          <p:cNvSpPr/>
          <p:nvPr/>
        </p:nvSpPr>
        <p:spPr>
          <a:xfrm flipV="1">
            <a:off x="12272033" y="7685241"/>
            <a:ext cx="1" cy="415582"/>
          </a:xfrm>
          <a:prstGeom prst="line">
            <a:avLst/>
          </a:prstGeom>
          <a:ln w="25400">
            <a:solidFill>
              <a:srgbClr val="FF644E"/>
            </a:solidFill>
            <a:miter lim="400000"/>
          </a:ln>
        </p:spPr>
        <p:txBody>
          <a:bodyPr lIns="50800" tIns="50800" rIns="50800" bIns="50800" anchor="ctr"/>
          <a:lstStyle/>
          <a:p>
            <a:pPr>
              <a:defRPr sz="3200">
                <a:solidFill>
                  <a:srgbClr val="FFFFFF"/>
                </a:solidFill>
              </a:defRPr>
            </a:pPr>
          </a:p>
        </p:txBody>
      </p:sp>
      <p:sp>
        <p:nvSpPr>
          <p:cNvPr id="677" name="Circle"/>
          <p:cNvSpPr/>
          <p:nvPr/>
        </p:nvSpPr>
        <p:spPr>
          <a:xfrm>
            <a:off x="12107743" y="7437904"/>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78" name="Circle"/>
          <p:cNvSpPr/>
          <p:nvPr/>
        </p:nvSpPr>
        <p:spPr>
          <a:xfrm>
            <a:off x="12776807" y="6518440"/>
            <a:ext cx="382262"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79" name="Circle"/>
          <p:cNvSpPr/>
          <p:nvPr/>
        </p:nvSpPr>
        <p:spPr>
          <a:xfrm>
            <a:off x="12107743" y="6696240"/>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sp>
        <p:nvSpPr>
          <p:cNvPr id="680" name="Circle"/>
          <p:cNvSpPr/>
          <p:nvPr/>
        </p:nvSpPr>
        <p:spPr>
          <a:xfrm>
            <a:off x="10089274" y="6471675"/>
            <a:ext cx="382261" cy="376893"/>
          </a:xfrm>
          <a:prstGeom prst="ellipse">
            <a:avLst/>
          </a:prstGeom>
          <a:solidFill>
            <a:srgbClr val="00A2FF"/>
          </a:solidFill>
          <a:ln w="12700">
            <a:miter lim="400000"/>
          </a:ln>
        </p:spPr>
        <p:txBody>
          <a:bodyPr lIns="0" tIns="0" rIns="0" bIns="0" anchor="ctr"/>
          <a:lstStyle/>
          <a:p>
            <a:pPr>
              <a:defRPr sz="3200">
                <a:solidFill>
                  <a:srgbClr val="FFFFFF"/>
                </a:solidFill>
              </a:defRPr>
            </a:pPr>
          </a:p>
        </p:txBody>
      </p:sp>
      <p:pic>
        <p:nvPicPr>
          <p:cNvPr id="681" name="Image" descr="Image"/>
          <p:cNvPicPr>
            <a:picLocks noChangeAspect="1"/>
          </p:cNvPicPr>
          <p:nvPr/>
        </p:nvPicPr>
        <p:blipFill>
          <a:blip r:embed="rId3">
            <a:extLst/>
          </a:blip>
          <a:stretch>
            <a:fillRect/>
          </a:stretch>
        </p:blipFill>
        <p:spPr>
          <a:xfrm>
            <a:off x="1381549" y="3505192"/>
            <a:ext cx="2159001" cy="1409701"/>
          </a:xfrm>
          <a:prstGeom prst="rect">
            <a:avLst/>
          </a:prstGeom>
          <a:ln w="12700">
            <a:miter lim="400000"/>
          </a:ln>
        </p:spPr>
      </p:pic>
      <p:pic>
        <p:nvPicPr>
          <p:cNvPr id="682" name="440px-AutoNaviLogo.png" descr="440px-AutoNaviLogo.png"/>
          <p:cNvPicPr>
            <a:picLocks noChangeAspect="1"/>
          </p:cNvPicPr>
          <p:nvPr/>
        </p:nvPicPr>
        <p:blipFill>
          <a:blip r:embed="rId4">
            <a:extLst/>
          </a:blip>
          <a:stretch>
            <a:fillRect/>
          </a:stretch>
        </p:blipFill>
        <p:spPr>
          <a:xfrm>
            <a:off x="1145875" y="5154902"/>
            <a:ext cx="2512604" cy="828018"/>
          </a:xfrm>
          <a:prstGeom prst="rect">
            <a:avLst/>
          </a:prstGeom>
          <a:ln w="12700">
            <a:miter lim="400000"/>
          </a:ln>
        </p:spPr>
      </p:pic>
      <p:pic>
        <p:nvPicPr>
          <p:cNvPr id="683" name="tmall-logo-5DC44BDDFC-seeklogo.com.png" descr="tmall-logo-5DC44BDDFC-seeklogo.com.png"/>
          <p:cNvPicPr>
            <a:picLocks noChangeAspect="1"/>
          </p:cNvPicPr>
          <p:nvPr/>
        </p:nvPicPr>
        <p:blipFill>
          <a:blip r:embed="rId5">
            <a:extLst/>
          </a:blip>
          <a:stretch>
            <a:fillRect/>
          </a:stretch>
        </p:blipFill>
        <p:spPr>
          <a:xfrm>
            <a:off x="1852938" y="6224285"/>
            <a:ext cx="1504379" cy="1168401"/>
          </a:xfrm>
          <a:prstGeom prst="rect">
            <a:avLst/>
          </a:prstGeom>
          <a:ln w="12700">
            <a:miter lim="400000"/>
          </a:ln>
        </p:spPr>
      </p:pic>
      <p:pic>
        <p:nvPicPr>
          <p:cNvPr id="684" name="892967.png" descr="892967.png"/>
          <p:cNvPicPr>
            <a:picLocks noChangeAspect="1"/>
          </p:cNvPicPr>
          <p:nvPr/>
        </p:nvPicPr>
        <p:blipFill>
          <a:blip r:embed="rId6">
            <a:extLst/>
          </a:blip>
          <a:stretch>
            <a:fillRect/>
          </a:stretch>
        </p:blipFill>
        <p:spPr>
          <a:xfrm>
            <a:off x="1348825" y="7626350"/>
            <a:ext cx="2512604" cy="1773898"/>
          </a:xfrm>
          <a:prstGeom prst="rect">
            <a:avLst/>
          </a:prstGeom>
          <a:ln w="12700">
            <a:miter lim="400000"/>
          </a:ln>
        </p:spPr>
      </p:pic>
      <p:sp>
        <p:nvSpPr>
          <p:cNvPr id="685" name="Rectangle"/>
          <p:cNvSpPr/>
          <p:nvPr/>
        </p:nvSpPr>
        <p:spPr>
          <a:xfrm>
            <a:off x="5199347" y="1335586"/>
            <a:ext cx="9484096" cy="828018"/>
          </a:xfrm>
          <a:prstGeom prst="rect">
            <a:avLst/>
          </a:prstGeom>
          <a:solidFill>
            <a:srgbClr val="F3F2F4"/>
          </a:solidFill>
          <a:ln w="12700">
            <a:miter lim="400000"/>
          </a:ln>
        </p:spPr>
        <p:txBody>
          <a:bodyPr lIns="0" tIns="0" rIns="0" bIns="0" anchor="ctr"/>
          <a:lstStyle/>
          <a:p>
            <a:pPr>
              <a:defRPr sz="3200">
                <a:solidFill>
                  <a:srgbClr val="FFFFFF"/>
                </a:solidFill>
              </a:defRPr>
            </a:pPr>
          </a:p>
        </p:txBody>
      </p:sp>
      <p:sp>
        <p:nvSpPr>
          <p:cNvPr id="686" name="阿里全球 DNS 系统"/>
          <p:cNvSpPr txBox="1"/>
          <p:nvPr/>
        </p:nvSpPr>
        <p:spPr>
          <a:xfrm>
            <a:off x="7987080" y="1449975"/>
            <a:ext cx="3395092"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阿里全球 DNS 系统</a:t>
            </a:r>
          </a:p>
        </p:txBody>
      </p:sp>
      <p:sp>
        <p:nvSpPr>
          <p:cNvPr id="687" name="全球领先的超大规模高性能数据中心"/>
          <p:cNvSpPr txBox="1"/>
          <p:nvPr/>
        </p:nvSpPr>
        <p:spPr>
          <a:xfrm>
            <a:off x="6719680" y="4684167"/>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全球领先的超大规模高性能数据中心</a:t>
            </a:r>
          </a:p>
        </p:txBody>
      </p:sp>
      <p:pic>
        <p:nvPicPr>
          <p:cNvPr id="688" name="Image" descr="Image"/>
          <p:cNvPicPr>
            <a:picLocks noChangeAspect="1"/>
          </p:cNvPicPr>
          <p:nvPr/>
        </p:nvPicPr>
        <p:blipFill>
          <a:blip r:embed="rId7">
            <a:extLst/>
          </a:blip>
          <a:stretch>
            <a:fillRect/>
          </a:stretch>
        </p:blipFill>
        <p:spPr>
          <a:xfrm>
            <a:off x="8025900" y="8045371"/>
            <a:ext cx="1962729" cy="635001"/>
          </a:xfrm>
          <a:prstGeom prst="rect">
            <a:avLst/>
          </a:prstGeom>
          <a:ln w="12700">
            <a:miter lim="400000"/>
          </a:ln>
        </p:spPr>
      </p:pic>
      <p:sp>
        <p:nvSpPr>
          <p:cNvPr id="689" name="全球最大规模部署的可编程计算网关系统"/>
          <p:cNvSpPr txBox="1"/>
          <p:nvPr/>
        </p:nvSpPr>
        <p:spPr>
          <a:xfrm>
            <a:off x="6312589" y="12392107"/>
            <a:ext cx="7076930" cy="63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lvl1pPr>
          </a:lstStyle>
          <a:p>
            <a:pPr/>
            <a:r>
              <a:t>全球最大规模部署的可编程计算网关系统</a:t>
            </a:r>
          </a:p>
        </p:txBody>
      </p:sp>
      <p:sp>
        <p:nvSpPr>
          <p:cNvPr id="690" name="Line"/>
          <p:cNvSpPr/>
          <p:nvPr/>
        </p:nvSpPr>
        <p:spPr>
          <a:xfrm>
            <a:off x="3713836" y="1771017"/>
            <a:ext cx="1343415" cy="4962701"/>
          </a:xfrm>
          <a:custGeom>
            <a:avLst/>
            <a:gdLst/>
            <a:ahLst/>
            <a:cxnLst>
              <a:cxn ang="0">
                <a:pos x="wd2" y="hd2"/>
              </a:cxn>
              <a:cxn ang="5400000">
                <a:pos x="wd2" y="hd2"/>
              </a:cxn>
              <a:cxn ang="10800000">
                <a:pos x="wd2" y="hd2"/>
              </a:cxn>
              <a:cxn ang="16200000">
                <a:pos x="wd2" y="hd2"/>
              </a:cxn>
            </a:cxnLst>
            <a:rect l="0" t="0" r="r" b="b"/>
            <a:pathLst>
              <a:path w="21600" h="21492" fill="norm" stroke="1" extrusionOk="0">
                <a:moveTo>
                  <a:pt x="0" y="21492"/>
                </a:moveTo>
                <a:cubicBezTo>
                  <a:pt x="3019" y="20694"/>
                  <a:pt x="5384" y="19446"/>
                  <a:pt x="6709" y="17945"/>
                </a:cubicBezTo>
                <a:cubicBezTo>
                  <a:pt x="8504" y="15912"/>
                  <a:pt x="8250" y="13670"/>
                  <a:pt x="8289" y="11498"/>
                </a:cubicBezTo>
                <a:cubicBezTo>
                  <a:pt x="8335" y="8929"/>
                  <a:pt x="8748" y="6353"/>
                  <a:pt x="9513" y="3793"/>
                </a:cubicBezTo>
                <a:cubicBezTo>
                  <a:pt x="10122" y="2615"/>
                  <a:pt x="11534" y="1626"/>
                  <a:pt x="13514" y="959"/>
                </a:cubicBezTo>
                <a:cubicBezTo>
                  <a:pt x="15860" y="169"/>
                  <a:pt x="18754" y="-108"/>
                  <a:pt x="21600" y="37"/>
                </a:cubicBezTo>
              </a:path>
            </a:pathLst>
          </a:cu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691" name="Line"/>
          <p:cNvSpPr/>
          <p:nvPr/>
        </p:nvSpPr>
        <p:spPr>
          <a:xfrm>
            <a:off x="3600106" y="6870700"/>
            <a:ext cx="2512604" cy="0"/>
          </a:xfrm>
          <a:prstGeom prst="line">
            <a:avLst/>
          </a:prstGeom>
          <a:ln w="50800">
            <a:solidFill>
              <a:srgbClr val="000000"/>
            </a:solidFill>
            <a:miter lim="400000"/>
            <a:tailEnd type="triangle"/>
          </a:ln>
        </p:spPr>
        <p:txBody>
          <a:bodyPr lIns="50800" tIns="50800" rIns="50800" bIns="50800" anchor="ctr"/>
          <a:lstStyle/>
          <a:p>
            <a:pPr>
              <a:defRPr sz="3200">
                <a:solidFill>
                  <a:srgbClr val="FFFFFF"/>
                </a:solidFill>
              </a:defRPr>
            </a:pPr>
          </a:p>
        </p:txBody>
      </p:sp>
      <p:sp>
        <p:nvSpPr>
          <p:cNvPr id="710" name="Connection Line"/>
          <p:cNvSpPr/>
          <p:nvPr/>
        </p:nvSpPr>
        <p:spPr>
          <a:xfrm>
            <a:off x="4645056" y="4061378"/>
            <a:ext cx="1564755" cy="2566687"/>
          </a:xfrm>
          <a:custGeom>
            <a:avLst/>
            <a:gdLst/>
            <a:ahLst/>
            <a:cxnLst>
              <a:cxn ang="0">
                <a:pos x="wd2" y="hd2"/>
              </a:cxn>
              <a:cxn ang="5400000">
                <a:pos x="wd2" y="hd2"/>
              </a:cxn>
              <a:cxn ang="10800000">
                <a:pos x="wd2" y="hd2"/>
              </a:cxn>
              <a:cxn ang="16200000">
                <a:pos x="wd2" y="hd2"/>
              </a:cxn>
            </a:cxnLst>
            <a:rect l="0" t="0" r="r" b="b"/>
            <a:pathLst>
              <a:path w="16561" h="21600" fill="norm" stroke="1" extrusionOk="0">
                <a:moveTo>
                  <a:pt x="16561" y="21600"/>
                </a:moveTo>
                <a:cubicBezTo>
                  <a:pt x="-2260" y="7436"/>
                  <a:pt x="-5039" y="236"/>
                  <a:pt x="8224" y="0"/>
                </a:cubicBezTo>
              </a:path>
            </a:pathLst>
          </a:custGeom>
          <a:ln w="25400">
            <a:solidFill>
              <a:srgbClr val="000000"/>
            </a:solidFill>
            <a:custDash>
              <a:ds d="200000" sp="200000"/>
            </a:custDash>
            <a:miter lim="400000"/>
            <a:tailEnd type="triangle"/>
          </a:ln>
        </p:spPr>
        <p:txBody>
          <a:bodyPr/>
          <a:lstStyle/>
          <a:p>
            <a:pPr/>
          </a:p>
        </p:txBody>
      </p:sp>
      <p:sp>
        <p:nvSpPr>
          <p:cNvPr id="693" name="Line"/>
          <p:cNvSpPr/>
          <p:nvPr/>
        </p:nvSpPr>
        <p:spPr>
          <a:xfrm flipH="1">
            <a:off x="10690740" y="7948606"/>
            <a:ext cx="841516" cy="2544062"/>
          </a:xfrm>
          <a:prstGeom prst="line">
            <a:avLst/>
          </a:prstGeom>
          <a:ln w="25400">
            <a:solidFill>
              <a:srgbClr val="000000"/>
            </a:solidFill>
            <a:custDash>
              <a:ds d="200000" sp="200000"/>
            </a:custDash>
            <a:miter lim="400000"/>
            <a:tailEnd type="triangle"/>
          </a:ln>
        </p:spPr>
        <p:txBody>
          <a:bodyPr lIns="50800" tIns="50800" rIns="50800" bIns="50800" anchor="ctr"/>
          <a:lstStyle/>
          <a:p>
            <a:pPr>
              <a:defRPr sz="3200">
                <a:solidFill>
                  <a:srgbClr val="FFFFFF"/>
                </a:solidFill>
              </a:defRPr>
            </a:pPr>
          </a:p>
        </p:txBody>
      </p:sp>
      <p:pic>
        <p:nvPicPr>
          <p:cNvPr id="694" name="Image" descr="Image"/>
          <p:cNvPicPr>
            <a:picLocks noChangeAspect="1"/>
          </p:cNvPicPr>
          <p:nvPr/>
        </p:nvPicPr>
        <p:blipFill>
          <a:blip r:embed="rId8">
            <a:extLst/>
          </a:blip>
          <a:stretch>
            <a:fillRect/>
          </a:stretch>
        </p:blipFill>
        <p:spPr>
          <a:xfrm>
            <a:off x="10814413" y="2659837"/>
            <a:ext cx="3581036" cy="1869407"/>
          </a:xfrm>
          <a:prstGeom prst="rect">
            <a:avLst/>
          </a:prstGeom>
          <a:ln w="12700">
            <a:miter lim="400000"/>
          </a:ln>
        </p:spPr>
      </p:pic>
      <p:pic>
        <p:nvPicPr>
          <p:cNvPr id="695" name="截屏2022-07-31 下午4.44.10.png" descr="截屏2022-07-31 下午4.44.10.png"/>
          <p:cNvPicPr>
            <a:picLocks noChangeAspect="1"/>
          </p:cNvPicPr>
          <p:nvPr/>
        </p:nvPicPr>
        <p:blipFill>
          <a:blip r:embed="rId9">
            <a:extLst/>
          </a:blip>
          <a:stretch>
            <a:fillRect/>
          </a:stretch>
        </p:blipFill>
        <p:spPr>
          <a:xfrm>
            <a:off x="11310129" y="10671450"/>
            <a:ext cx="2587088" cy="1574219"/>
          </a:xfrm>
          <a:prstGeom prst="rect">
            <a:avLst/>
          </a:prstGeom>
          <a:ln w="12700">
            <a:miter lim="400000"/>
          </a:ln>
        </p:spPr>
      </p:pic>
      <p:pic>
        <p:nvPicPr>
          <p:cNvPr id="696" name="截屏2022-07-31 下午4.45.00.png" descr="截屏2022-07-31 下午4.45.00.png"/>
          <p:cNvPicPr>
            <a:picLocks noChangeAspect="1"/>
          </p:cNvPicPr>
          <p:nvPr/>
        </p:nvPicPr>
        <p:blipFill>
          <a:blip r:embed="rId10">
            <a:extLst/>
          </a:blip>
          <a:stretch>
            <a:fillRect/>
          </a:stretch>
        </p:blipFill>
        <p:spPr>
          <a:xfrm>
            <a:off x="8257823" y="10766175"/>
            <a:ext cx="2512604" cy="1464075"/>
          </a:xfrm>
          <a:prstGeom prst="rect">
            <a:avLst/>
          </a:prstGeom>
          <a:ln w="12700">
            <a:miter lim="400000"/>
          </a:ln>
        </p:spPr>
      </p:pic>
      <p:pic>
        <p:nvPicPr>
          <p:cNvPr id="697" name="截屏2022-07-31 下午4.45.16.png" descr="截屏2022-07-31 下午4.45.16.png"/>
          <p:cNvPicPr>
            <a:picLocks noChangeAspect="1"/>
          </p:cNvPicPr>
          <p:nvPr/>
        </p:nvPicPr>
        <p:blipFill>
          <a:blip r:embed="rId11">
            <a:extLst/>
          </a:blip>
          <a:stretch>
            <a:fillRect/>
          </a:stretch>
        </p:blipFill>
        <p:spPr>
          <a:xfrm>
            <a:off x="5627397" y="10855228"/>
            <a:ext cx="2170279" cy="1177810"/>
          </a:xfrm>
          <a:prstGeom prst="rect">
            <a:avLst/>
          </a:prstGeom>
          <a:ln w="12700">
            <a:miter lim="400000"/>
          </a:ln>
        </p:spPr>
      </p:pic>
      <p:sp>
        <p:nvSpPr>
          <p:cNvPr id="711" name="Connection Line"/>
          <p:cNvSpPr/>
          <p:nvPr/>
        </p:nvSpPr>
        <p:spPr>
          <a:xfrm>
            <a:off x="3668721" y="6990977"/>
            <a:ext cx="7744516" cy="761188"/>
          </a:xfrm>
          <a:custGeom>
            <a:avLst/>
            <a:gdLst/>
            <a:ahLst/>
            <a:cxnLst>
              <a:cxn ang="0">
                <a:pos x="wd2" y="hd2"/>
              </a:cxn>
              <a:cxn ang="5400000">
                <a:pos x="wd2" y="hd2"/>
              </a:cxn>
              <a:cxn ang="10800000">
                <a:pos x="wd2" y="hd2"/>
              </a:cxn>
              <a:cxn ang="16200000">
                <a:pos x="wd2" y="hd2"/>
              </a:cxn>
            </a:cxnLst>
            <a:rect l="0" t="0" r="r" b="b"/>
            <a:pathLst>
              <a:path w="21600" h="20775" fill="norm" stroke="1" extrusionOk="0">
                <a:moveTo>
                  <a:pt x="21600" y="20696"/>
                </a:moveTo>
                <a:cubicBezTo>
                  <a:pt x="14093" y="21600"/>
                  <a:pt x="6893" y="14701"/>
                  <a:pt x="0" y="0"/>
                </a:cubicBezTo>
              </a:path>
            </a:pathLst>
          </a:custGeom>
          <a:ln w="50800">
            <a:solidFill>
              <a:srgbClr val="000000"/>
            </a:solidFill>
            <a:miter lim="400000"/>
            <a:headEnd type="triangle"/>
          </a:ln>
        </p:spPr>
        <p:txBody>
          <a:bodyPr/>
          <a:lstStyle/>
          <a:p>
            <a:pPr/>
          </a:p>
        </p:txBody>
      </p:sp>
      <p:sp>
        <p:nvSpPr>
          <p:cNvPr id="699" name="挑战1：稳定性/可靠性"/>
          <p:cNvSpPr/>
          <p:nvPr/>
        </p:nvSpPr>
        <p:spPr>
          <a:xfrm>
            <a:off x="14825048" y="5511596"/>
            <a:ext cx="4107755" cy="210937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挑战1：稳定性/可靠性</a:t>
            </a:r>
          </a:p>
        </p:txBody>
      </p:sp>
      <p:sp>
        <p:nvSpPr>
          <p:cNvPr id="700" name="挑战3：可预期流量调度"/>
          <p:cNvSpPr/>
          <p:nvPr/>
        </p:nvSpPr>
        <p:spPr>
          <a:xfrm>
            <a:off x="14825048" y="8735031"/>
            <a:ext cx="4107755" cy="1039207"/>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挑战3：可预期流量调度</a:t>
            </a:r>
          </a:p>
        </p:txBody>
      </p:sp>
      <p:sp>
        <p:nvSpPr>
          <p:cNvPr id="701" name="仿真验证预防变更风险 [SIGCOMM’20]"/>
          <p:cNvSpPr/>
          <p:nvPr/>
        </p:nvSpPr>
        <p:spPr>
          <a:xfrm>
            <a:off x="19074407" y="5511596"/>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仿真验证预防变更风险 [SIGCOMM’20]</a:t>
            </a:r>
          </a:p>
        </p:txBody>
      </p:sp>
      <p:sp>
        <p:nvSpPr>
          <p:cNvPr id="702" name="网络快速监控与故障定位"/>
          <p:cNvSpPr/>
          <p:nvPr/>
        </p:nvSpPr>
        <p:spPr>
          <a:xfrm>
            <a:off x="19082126" y="659226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网络快速监控与故障定位</a:t>
            </a:r>
          </a:p>
        </p:txBody>
      </p:sp>
      <p:sp>
        <p:nvSpPr>
          <p:cNvPr id="703" name="挑战2：运维效率"/>
          <p:cNvSpPr/>
          <p:nvPr/>
        </p:nvSpPr>
        <p:spPr>
          <a:xfrm>
            <a:off x="14825048" y="7663774"/>
            <a:ext cx="4107755" cy="1016001"/>
          </a:xfrm>
          <a:prstGeom prst="rect">
            <a:avLst/>
          </a:prstGeom>
          <a:solidFill>
            <a:srgbClr val="898989"/>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800">
                <a:solidFill>
                  <a:srgbClr val="FFFFFF"/>
                </a:solidFill>
              </a:defRPr>
            </a:lvl1pPr>
          </a:lstStyle>
          <a:p>
            <a:pPr/>
            <a:r>
              <a:t>挑战2：运维效率</a:t>
            </a:r>
          </a:p>
        </p:txBody>
      </p:sp>
      <p:sp>
        <p:nvSpPr>
          <p:cNvPr id="704" name="意图驱动体系，将运维决策从人…"/>
          <p:cNvSpPr/>
          <p:nvPr/>
        </p:nvSpPr>
        <p:spPr>
          <a:xfrm>
            <a:off x="19082126" y="7666531"/>
            <a:ext cx="4648201" cy="1012710"/>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p>
            <a:pPr>
              <a:defRPr sz="2500"/>
            </a:pPr>
            <a:r>
              <a:t>意图驱动体系，将运维决策从人</a:t>
            </a:r>
          </a:p>
          <a:p>
            <a:pPr>
              <a:defRPr sz="2500"/>
            </a:pPr>
            <a:r>
              <a:t>交到系统 [SIGCOMM’19]</a:t>
            </a:r>
          </a:p>
        </p:txBody>
      </p:sp>
      <p:sp>
        <p:nvSpPr>
          <p:cNvPr id="705" name="细粒度应用感知的流量调度"/>
          <p:cNvSpPr/>
          <p:nvPr/>
        </p:nvSpPr>
        <p:spPr>
          <a:xfrm>
            <a:off x="19074407" y="8748279"/>
            <a:ext cx="4648201" cy="1012711"/>
          </a:xfrm>
          <a:prstGeom prst="rect">
            <a:avLst/>
          </a:prstGeom>
          <a:solidFill>
            <a:srgbClr val="D4FDD5"/>
          </a:solidFill>
          <a:ln w="12700">
            <a:miter lim="400000"/>
          </a:ln>
          <a:extLst>
            <a:ext uri="{C572A759-6A51-4108-AA02-DFA0A04FC94B}">
              <ma14:wrappingTextBoxFlag xmlns:ma14="http://schemas.microsoft.com/office/mac/drawingml/2011/main" val="1"/>
            </a:ext>
          </a:extLst>
        </p:spPr>
        <p:txBody>
          <a:bodyPr lIns="0" tIns="0" rIns="0" bIns="0" anchor="ctr"/>
          <a:lstStyle>
            <a:lvl1pPr>
              <a:defRPr sz="2500"/>
            </a:lvl1pPr>
          </a:lstStyle>
          <a:p>
            <a:pPr/>
            <a:r>
              <a:t>细粒度应用感知的流量调度</a:t>
            </a:r>
          </a:p>
        </p:txBody>
      </p:sp>
      <p:sp>
        <p:nvSpPr>
          <p:cNvPr id="706" name="阿里云全球基础设施网络系统"/>
          <p:cNvSpPr txBox="1"/>
          <p:nvPr/>
        </p:nvSpPr>
        <p:spPr>
          <a:xfrm>
            <a:off x="5339619" y="-49402"/>
            <a:ext cx="12791672" cy="1537395"/>
          </a:xfrm>
          <a:prstGeom prst="rect">
            <a:avLst/>
          </a:prstGeom>
          <a:ln w="12700">
            <a:miter lim="400000"/>
          </a:ln>
          <a:extLst>
            <a:ext uri="{C572A759-6A51-4108-AA02-DFA0A04FC94B}">
              <ma14:wrappingTextBoxFlag xmlns:ma14="http://schemas.microsoft.com/office/mac/drawingml/2011/main" val="1"/>
            </a:ext>
          </a:extLst>
        </p:spPr>
        <p:txBody>
          <a:bodyPr lIns="22577" tIns="22577" rIns="22577" bIns="22577" anchor="ctr"/>
          <a:lstStyle>
            <a:lvl1pPr defTabSz="366888">
              <a:defRPr sz="5600">
                <a:solidFill>
                  <a:srgbClr val="0076BA"/>
                </a:solidFill>
                <a:latin typeface="Helvetica"/>
                <a:ea typeface="Helvetica"/>
                <a:cs typeface="Helvetica"/>
                <a:sym typeface="Helvetica"/>
              </a:defRPr>
            </a:lvl1pPr>
          </a:lstStyle>
          <a:p>
            <a:pPr/>
            <a:r>
              <a:t>阿里云全球基础设施网络系统</a:t>
            </a:r>
          </a:p>
        </p:txBody>
      </p:sp>
      <p:sp>
        <p:nvSpPr>
          <p:cNvPr id="707" name="Arrow"/>
          <p:cNvSpPr/>
          <p:nvPr/>
        </p:nvSpPr>
        <p:spPr>
          <a:xfrm>
            <a:off x="9941161" y="3405682"/>
            <a:ext cx="604674" cy="403118"/>
          </a:xfrm>
          <a:prstGeom prst="rightArrow">
            <a:avLst>
              <a:gd name="adj1" fmla="val 58264"/>
              <a:gd name="adj2" fmla="val 48183"/>
            </a:avLst>
          </a:prstGeom>
          <a:solidFill>
            <a:srgbClr val="000000"/>
          </a:solidFill>
          <a:ln w="101600">
            <a:solidFill>
              <a:srgbClr val="000000"/>
            </a:solidFill>
            <a:miter lim="400000"/>
          </a:ln>
        </p:spPr>
        <p:txBody>
          <a:bodyPr lIns="0" tIns="0" rIns="0" bIns="0" anchor="ctr"/>
          <a:lstStyle/>
          <a:p>
            <a:pPr>
              <a:defRPr sz="3200">
                <a:solidFill>
                  <a:srgbClr val="FFFFFF"/>
                </a:solidFill>
              </a:defRPr>
            </a:pPr>
          </a:p>
        </p:txBody>
      </p:sp>
      <p:pic>
        <p:nvPicPr>
          <p:cNvPr id="708" name="Image" descr="Image"/>
          <p:cNvPicPr>
            <a:picLocks noChangeAspect="1"/>
          </p:cNvPicPr>
          <p:nvPr/>
        </p:nvPicPr>
        <p:blipFill>
          <a:blip r:embed="rId12">
            <a:extLst/>
          </a:blip>
          <a:stretch>
            <a:fillRect/>
          </a:stretch>
        </p:blipFill>
        <p:spPr>
          <a:xfrm>
            <a:off x="5693917" y="2475959"/>
            <a:ext cx="3906159" cy="2237164"/>
          </a:xfrm>
          <a:prstGeom prst="rect">
            <a:avLst/>
          </a:prstGeom>
          <a:ln w="12700">
            <a:miter lim="400000"/>
          </a:ln>
        </p:spPr>
      </p:pic>
      <p:sp>
        <p:nvSpPr>
          <p:cNvPr id="709" name="全球广域网质量监测流量调度系统"/>
          <p:cNvSpPr txBox="1"/>
          <p:nvPr/>
        </p:nvSpPr>
        <p:spPr>
          <a:xfrm>
            <a:off x="5965614" y="8699763"/>
            <a:ext cx="582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全球广域网质量监测流量调度系统</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3.png"/></Relationships>

</file>

<file path=ppt/theme/_rels/theme2.xml.rels><?xml version="1.0" encoding="UTF-8"?>
<Relationships xmlns="http://schemas.openxmlformats.org/package/2006/relationships"><Relationship Id="rId1" Type="http://schemas.openxmlformats.org/officeDocument/2006/relationships/image" Target="../media/image7.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